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1"/>
  </p:notesMasterIdLst>
  <p:sldIdLst>
    <p:sldId id="256" r:id="rId2"/>
    <p:sldId id="258" r:id="rId3"/>
    <p:sldId id="259" r:id="rId4"/>
    <p:sldId id="260" r:id="rId5"/>
    <p:sldId id="261" r:id="rId6"/>
    <p:sldId id="257" r:id="rId7"/>
    <p:sldId id="262" r:id="rId8"/>
    <p:sldId id="263" r:id="rId9"/>
    <p:sldId id="264"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282" r:id="rId31"/>
    <p:sldId id="278" r:id="rId32"/>
    <p:sldId id="266" r:id="rId33"/>
    <p:sldId id="281" r:id="rId34"/>
    <p:sldId id="269" r:id="rId35"/>
    <p:sldId id="275" r:id="rId36"/>
    <p:sldId id="277" r:id="rId37"/>
    <p:sldId id="279" r:id="rId38"/>
    <p:sldId id="283" r:id="rId39"/>
    <p:sldId id="295" r:id="rId40"/>
    <p:sldId id="284" r:id="rId41"/>
    <p:sldId id="285" r:id="rId42"/>
    <p:sldId id="286" r:id="rId43"/>
    <p:sldId id="287" r:id="rId44"/>
    <p:sldId id="288" r:id="rId45"/>
    <p:sldId id="289" r:id="rId46"/>
    <p:sldId id="290" r:id="rId47"/>
    <p:sldId id="292" r:id="rId48"/>
    <p:sldId id="293" r:id="rId49"/>
    <p:sldId id="29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sizemore\Desktop\2012-2013\Data\Science%20STAAR%20Correlation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sizemore\Desktop\2012-2013\Data\Science%20STAAR%20Correlation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sizemore\Desktop\2012-2013\Data\Science%20STAAR%20Correlation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sizemore\Desktop\2012-2013\Data\Science%20STAAR%20Correlation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sizemore\Desktop\2012-2013\Data\Public%20Math-Science.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sizemore\Desktop\2012-2013\Data\Public%20Math-Scienc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sizemore\Desktop\2012-2013\Data\Public%20Math-Science.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sizemore\Desktop\2012-2013\Data\Public%20Math-Scienc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5th</a:t>
            </a:r>
            <a:r>
              <a:rPr lang="en-US" baseline="0"/>
              <a:t> Grade STAAR and District Assessment Comparison</a:t>
            </a:r>
            <a:endParaRPr lang="en-US"/>
          </a:p>
        </c:rich>
      </c:tx>
      <c:layout/>
    </c:title>
    <c:view3D>
      <c:rotX val="0"/>
      <c:rotY val="0"/>
      <c:depthPercent val="100"/>
      <c:rAngAx val="1"/>
    </c:view3D>
    <c:plotArea>
      <c:layout/>
      <c:bar3DChart>
        <c:barDir val="col"/>
        <c:grouping val="clustered"/>
        <c:ser>
          <c:idx val="0"/>
          <c:order val="0"/>
          <c:tx>
            <c:strRef>
              <c:f>'5th Grade Data'!$H$2</c:f>
              <c:strCache>
                <c:ptCount val="1"/>
                <c:pt idx="0">
                  <c:v>District Assessment Average Percent Score</c:v>
                </c:pt>
              </c:strCache>
            </c:strRef>
          </c:tx>
          <c:dLbls>
            <c:showVal val="1"/>
          </c:dLbls>
          <c:cat>
            <c:strRef>
              <c:f>'5th Grade Data'!$A$3:$A$38</c:f>
              <c:strCache>
                <c:ptCount val="36"/>
                <c:pt idx="0">
                  <c:v>District</c:v>
                </c:pt>
                <c:pt idx="1">
                  <c:v>Bayless</c:v>
                </c:pt>
                <c:pt idx="2">
                  <c:v>Bean</c:v>
                </c:pt>
                <c:pt idx="3">
                  <c:v>Bowie</c:v>
                </c:pt>
                <c:pt idx="4">
                  <c:v>Bozeman</c:v>
                </c:pt>
                <c:pt idx="5">
                  <c:v>Brown</c:v>
                </c:pt>
                <c:pt idx="6">
                  <c:v>Centennial</c:v>
                </c:pt>
                <c:pt idx="7">
                  <c:v>Dupre</c:v>
                </c:pt>
                <c:pt idx="8">
                  <c:v>Guadalupe</c:v>
                </c:pt>
                <c:pt idx="9">
                  <c:v>Hardwick</c:v>
                </c:pt>
                <c:pt idx="10">
                  <c:v>Harwell</c:v>
                </c:pt>
                <c:pt idx="11">
                  <c:v>Haynes</c:v>
                </c:pt>
                <c:pt idx="12">
                  <c:v>Hodges</c:v>
                </c:pt>
                <c:pt idx="13">
                  <c:v>Honey</c:v>
                </c:pt>
                <c:pt idx="14">
                  <c:v>Iles</c:v>
                </c:pt>
                <c:pt idx="15">
                  <c:v>Jackson</c:v>
                </c:pt>
                <c:pt idx="16">
                  <c:v>Maedgen</c:v>
                </c:pt>
                <c:pt idx="17">
                  <c:v>McWhorter</c:v>
                </c:pt>
                <c:pt idx="18">
                  <c:v>Murfee</c:v>
                </c:pt>
                <c:pt idx="19">
                  <c:v>Overton</c:v>
                </c:pt>
                <c:pt idx="20">
                  <c:v>Parkway</c:v>
                </c:pt>
                <c:pt idx="21">
                  <c:v>Parsons</c:v>
                </c:pt>
                <c:pt idx="22">
                  <c:v>Ramirez</c:v>
                </c:pt>
                <c:pt idx="23">
                  <c:v>Roberts</c:v>
                </c:pt>
                <c:pt idx="24">
                  <c:v>Rush</c:v>
                </c:pt>
                <c:pt idx="25">
                  <c:v>RWilson</c:v>
                </c:pt>
                <c:pt idx="26">
                  <c:v>Smith</c:v>
                </c:pt>
                <c:pt idx="27">
                  <c:v>Stewart</c:v>
                </c:pt>
                <c:pt idx="28">
                  <c:v>Waters</c:v>
                </c:pt>
                <c:pt idx="29">
                  <c:v>Wester</c:v>
                </c:pt>
                <c:pt idx="30">
                  <c:v>Wheatley</c:v>
                </c:pt>
                <c:pt idx="31">
                  <c:v>Wheelock</c:v>
                </c:pt>
                <c:pt idx="32">
                  <c:v>Whiteside</c:v>
                </c:pt>
                <c:pt idx="33">
                  <c:v>Williams</c:v>
                </c:pt>
                <c:pt idx="34">
                  <c:v>Wolffarth</c:v>
                </c:pt>
                <c:pt idx="35">
                  <c:v>Wright</c:v>
                </c:pt>
              </c:strCache>
            </c:strRef>
          </c:cat>
          <c:val>
            <c:numRef>
              <c:f>'5th Grade Data'!$H$3:$H$38</c:f>
              <c:numCache>
                <c:formatCode>0</c:formatCode>
                <c:ptCount val="36"/>
                <c:pt idx="0">
                  <c:v>70.666666666666671</c:v>
                </c:pt>
                <c:pt idx="1">
                  <c:v>67.806666666666672</c:v>
                </c:pt>
                <c:pt idx="2">
                  <c:v>65.106666666666669</c:v>
                </c:pt>
                <c:pt idx="3">
                  <c:v>70.435000000000002</c:v>
                </c:pt>
                <c:pt idx="4">
                  <c:v>68.624999999999986</c:v>
                </c:pt>
                <c:pt idx="5">
                  <c:v>60.98</c:v>
                </c:pt>
                <c:pt idx="6">
                  <c:v>72.041666666666714</c:v>
                </c:pt>
                <c:pt idx="7">
                  <c:v>70.94166666666672</c:v>
                </c:pt>
                <c:pt idx="8">
                  <c:v>65.391666666666666</c:v>
                </c:pt>
                <c:pt idx="9">
                  <c:v>69.88</c:v>
                </c:pt>
                <c:pt idx="10">
                  <c:v>65.877999999999986</c:v>
                </c:pt>
                <c:pt idx="11">
                  <c:v>72.188333333333247</c:v>
                </c:pt>
                <c:pt idx="12">
                  <c:v>62.965000000000003</c:v>
                </c:pt>
                <c:pt idx="13">
                  <c:v>76.743333333333311</c:v>
                </c:pt>
                <c:pt idx="14">
                  <c:v>70.666666666666671</c:v>
                </c:pt>
                <c:pt idx="15">
                  <c:v>68.556666666666672</c:v>
                </c:pt>
                <c:pt idx="16">
                  <c:v>67.134999999999991</c:v>
                </c:pt>
                <c:pt idx="17">
                  <c:v>70.63000000000001</c:v>
                </c:pt>
                <c:pt idx="18">
                  <c:v>79.508333333333255</c:v>
                </c:pt>
                <c:pt idx="19">
                  <c:v>67.846666666666692</c:v>
                </c:pt>
                <c:pt idx="20">
                  <c:v>61.035000000000011</c:v>
                </c:pt>
                <c:pt idx="21">
                  <c:v>79.56</c:v>
                </c:pt>
                <c:pt idx="22">
                  <c:v>65.558333333333266</c:v>
                </c:pt>
                <c:pt idx="23">
                  <c:v>68.533333333333289</c:v>
                </c:pt>
                <c:pt idx="24">
                  <c:v>76.688333333333247</c:v>
                </c:pt>
                <c:pt idx="25">
                  <c:v>80.134999999999991</c:v>
                </c:pt>
                <c:pt idx="26">
                  <c:v>81.033333333333289</c:v>
                </c:pt>
                <c:pt idx="27">
                  <c:v>57.03</c:v>
                </c:pt>
                <c:pt idx="28">
                  <c:v>68.626666666666679</c:v>
                </c:pt>
                <c:pt idx="29">
                  <c:v>69.649999999999991</c:v>
                </c:pt>
                <c:pt idx="30">
                  <c:v>72.521666666666661</c:v>
                </c:pt>
                <c:pt idx="31">
                  <c:v>66.58</c:v>
                </c:pt>
                <c:pt idx="32">
                  <c:v>82.081666666666663</c:v>
                </c:pt>
                <c:pt idx="33">
                  <c:v>72.674999999999983</c:v>
                </c:pt>
                <c:pt idx="34">
                  <c:v>62.175000000000011</c:v>
                </c:pt>
                <c:pt idx="35">
                  <c:v>70.026666666666657</c:v>
                </c:pt>
              </c:numCache>
            </c:numRef>
          </c:val>
        </c:ser>
        <c:ser>
          <c:idx val="1"/>
          <c:order val="1"/>
          <c:tx>
            <c:strRef>
              <c:f>'5th Grade Data'!$I$2</c:f>
              <c:strCache>
                <c:ptCount val="1"/>
                <c:pt idx="0">
                  <c:v>STAAR Percent Correct</c:v>
                </c:pt>
              </c:strCache>
            </c:strRef>
          </c:tx>
          <c:dLbls>
            <c:showVal val="1"/>
          </c:dLbls>
          <c:cat>
            <c:strRef>
              <c:f>'5th Grade Data'!$A$3:$A$38</c:f>
              <c:strCache>
                <c:ptCount val="36"/>
                <c:pt idx="0">
                  <c:v>District</c:v>
                </c:pt>
                <c:pt idx="1">
                  <c:v>Bayless</c:v>
                </c:pt>
                <c:pt idx="2">
                  <c:v>Bean</c:v>
                </c:pt>
                <c:pt idx="3">
                  <c:v>Bowie</c:v>
                </c:pt>
                <c:pt idx="4">
                  <c:v>Bozeman</c:v>
                </c:pt>
                <c:pt idx="5">
                  <c:v>Brown</c:v>
                </c:pt>
                <c:pt idx="6">
                  <c:v>Centennial</c:v>
                </c:pt>
                <c:pt idx="7">
                  <c:v>Dupre</c:v>
                </c:pt>
                <c:pt idx="8">
                  <c:v>Guadalupe</c:v>
                </c:pt>
                <c:pt idx="9">
                  <c:v>Hardwick</c:v>
                </c:pt>
                <c:pt idx="10">
                  <c:v>Harwell</c:v>
                </c:pt>
                <c:pt idx="11">
                  <c:v>Haynes</c:v>
                </c:pt>
                <c:pt idx="12">
                  <c:v>Hodges</c:v>
                </c:pt>
                <c:pt idx="13">
                  <c:v>Honey</c:v>
                </c:pt>
                <c:pt idx="14">
                  <c:v>Iles</c:v>
                </c:pt>
                <c:pt idx="15">
                  <c:v>Jackson</c:v>
                </c:pt>
                <c:pt idx="16">
                  <c:v>Maedgen</c:v>
                </c:pt>
                <c:pt idx="17">
                  <c:v>McWhorter</c:v>
                </c:pt>
                <c:pt idx="18">
                  <c:v>Murfee</c:v>
                </c:pt>
                <c:pt idx="19">
                  <c:v>Overton</c:v>
                </c:pt>
                <c:pt idx="20">
                  <c:v>Parkway</c:v>
                </c:pt>
                <c:pt idx="21">
                  <c:v>Parsons</c:v>
                </c:pt>
                <c:pt idx="22">
                  <c:v>Ramirez</c:v>
                </c:pt>
                <c:pt idx="23">
                  <c:v>Roberts</c:v>
                </c:pt>
                <c:pt idx="24">
                  <c:v>Rush</c:v>
                </c:pt>
                <c:pt idx="25">
                  <c:v>RWilson</c:v>
                </c:pt>
                <c:pt idx="26">
                  <c:v>Smith</c:v>
                </c:pt>
                <c:pt idx="27">
                  <c:v>Stewart</c:v>
                </c:pt>
                <c:pt idx="28">
                  <c:v>Waters</c:v>
                </c:pt>
                <c:pt idx="29">
                  <c:v>Wester</c:v>
                </c:pt>
                <c:pt idx="30">
                  <c:v>Wheatley</c:v>
                </c:pt>
                <c:pt idx="31">
                  <c:v>Wheelock</c:v>
                </c:pt>
                <c:pt idx="32">
                  <c:v>Whiteside</c:v>
                </c:pt>
                <c:pt idx="33">
                  <c:v>Williams</c:v>
                </c:pt>
                <c:pt idx="34">
                  <c:v>Wolffarth</c:v>
                </c:pt>
                <c:pt idx="35">
                  <c:v>Wright</c:v>
                </c:pt>
              </c:strCache>
            </c:strRef>
          </c:cat>
          <c:val>
            <c:numRef>
              <c:f>'5th Grade Data'!$I$3:$I$38</c:f>
              <c:numCache>
                <c:formatCode>0</c:formatCode>
                <c:ptCount val="36"/>
                <c:pt idx="0" formatCode="General">
                  <c:v>75</c:v>
                </c:pt>
                <c:pt idx="1">
                  <c:v>73</c:v>
                </c:pt>
                <c:pt idx="2">
                  <c:v>66</c:v>
                </c:pt>
                <c:pt idx="3">
                  <c:v>73</c:v>
                </c:pt>
                <c:pt idx="4">
                  <c:v>64</c:v>
                </c:pt>
                <c:pt idx="5">
                  <c:v>64</c:v>
                </c:pt>
                <c:pt idx="6">
                  <c:v>80</c:v>
                </c:pt>
                <c:pt idx="7">
                  <c:v>66</c:v>
                </c:pt>
                <c:pt idx="8">
                  <c:v>64</c:v>
                </c:pt>
                <c:pt idx="9">
                  <c:v>75</c:v>
                </c:pt>
                <c:pt idx="10">
                  <c:v>68</c:v>
                </c:pt>
                <c:pt idx="11">
                  <c:v>77</c:v>
                </c:pt>
                <c:pt idx="12">
                  <c:v>66</c:v>
                </c:pt>
                <c:pt idx="13">
                  <c:v>84</c:v>
                </c:pt>
                <c:pt idx="14">
                  <c:v>70</c:v>
                </c:pt>
                <c:pt idx="15">
                  <c:v>68</c:v>
                </c:pt>
                <c:pt idx="16">
                  <c:v>77</c:v>
                </c:pt>
                <c:pt idx="17">
                  <c:v>70</c:v>
                </c:pt>
                <c:pt idx="18">
                  <c:v>89</c:v>
                </c:pt>
                <c:pt idx="19">
                  <c:v>73</c:v>
                </c:pt>
                <c:pt idx="20">
                  <c:v>64</c:v>
                </c:pt>
                <c:pt idx="21">
                  <c:v>80</c:v>
                </c:pt>
                <c:pt idx="22">
                  <c:v>70</c:v>
                </c:pt>
                <c:pt idx="23">
                  <c:v>73</c:v>
                </c:pt>
                <c:pt idx="24">
                  <c:v>82</c:v>
                </c:pt>
                <c:pt idx="25">
                  <c:v>89</c:v>
                </c:pt>
                <c:pt idx="26">
                  <c:v>89</c:v>
                </c:pt>
                <c:pt idx="27">
                  <c:v>64</c:v>
                </c:pt>
                <c:pt idx="28">
                  <c:v>77</c:v>
                </c:pt>
                <c:pt idx="29">
                  <c:v>73</c:v>
                </c:pt>
                <c:pt idx="30">
                  <c:v>66</c:v>
                </c:pt>
                <c:pt idx="31">
                  <c:v>70</c:v>
                </c:pt>
                <c:pt idx="32">
                  <c:v>86</c:v>
                </c:pt>
                <c:pt idx="33">
                  <c:v>77</c:v>
                </c:pt>
                <c:pt idx="34">
                  <c:v>66</c:v>
                </c:pt>
                <c:pt idx="35">
                  <c:v>68</c:v>
                </c:pt>
              </c:numCache>
            </c:numRef>
          </c:val>
        </c:ser>
        <c:gapWidth val="75"/>
        <c:shape val="cylinder"/>
        <c:axId val="125919616"/>
        <c:axId val="125921152"/>
        <c:axId val="0"/>
      </c:bar3DChart>
      <c:catAx>
        <c:axId val="125919616"/>
        <c:scaling>
          <c:orientation val="minMax"/>
        </c:scaling>
        <c:delete val="1"/>
        <c:axPos val="b"/>
        <c:numFmt formatCode="0" sourceLinked="1"/>
        <c:majorTickMark val="none"/>
        <c:tickLblPos val="none"/>
        <c:crossAx val="125921152"/>
        <c:crosses val="autoZero"/>
        <c:auto val="1"/>
        <c:lblAlgn val="ctr"/>
        <c:lblOffset val="100"/>
      </c:catAx>
      <c:valAx>
        <c:axId val="125921152"/>
        <c:scaling>
          <c:orientation val="minMax"/>
          <c:max val="100"/>
        </c:scaling>
        <c:axPos val="l"/>
        <c:majorGridlines/>
        <c:numFmt formatCode="0" sourceLinked="1"/>
        <c:majorTickMark val="none"/>
        <c:tickLblPos val="nextTo"/>
        <c:spPr>
          <a:ln w="9525">
            <a:noFill/>
          </a:ln>
        </c:spPr>
        <c:crossAx val="125919616"/>
        <c:crosses val="autoZero"/>
        <c:crossBetween val="between"/>
      </c:valAx>
      <c:spPr>
        <a:noFill/>
        <a:ln w="25400">
          <a:noFill/>
        </a:ln>
      </c:spPr>
    </c:plotArea>
    <c:legend>
      <c:legendPos val="b"/>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5th</a:t>
            </a:r>
            <a:r>
              <a:rPr lang="en-US" baseline="0"/>
              <a:t> Grade STAAR/District Assessment Scatter Plot</a:t>
            </a:r>
            <a:endParaRPr lang="en-US"/>
          </a:p>
        </c:rich>
      </c:tx>
      <c:layout/>
    </c:title>
    <c:plotArea>
      <c:layout/>
      <c:scatterChart>
        <c:scatterStyle val="lineMarker"/>
        <c:ser>
          <c:idx val="0"/>
          <c:order val="0"/>
          <c:spPr>
            <a:ln w="28575">
              <a:noFill/>
            </a:ln>
          </c:spPr>
          <c:trendline>
            <c:trendlineType val="linear"/>
          </c:trendline>
          <c:xVal>
            <c:numRef>
              <c:f>'5th Grade Data'!$H$3:$H$38</c:f>
              <c:numCache>
                <c:formatCode>0</c:formatCode>
                <c:ptCount val="36"/>
                <c:pt idx="0">
                  <c:v>70.666666666666671</c:v>
                </c:pt>
                <c:pt idx="1">
                  <c:v>67.806666666666672</c:v>
                </c:pt>
                <c:pt idx="2">
                  <c:v>65.106666666666669</c:v>
                </c:pt>
                <c:pt idx="3">
                  <c:v>70.435000000000002</c:v>
                </c:pt>
                <c:pt idx="4">
                  <c:v>68.624999999999986</c:v>
                </c:pt>
                <c:pt idx="5">
                  <c:v>60.98</c:v>
                </c:pt>
                <c:pt idx="6">
                  <c:v>72.041666666666714</c:v>
                </c:pt>
                <c:pt idx="7">
                  <c:v>70.94166666666672</c:v>
                </c:pt>
                <c:pt idx="8">
                  <c:v>65.391666666666666</c:v>
                </c:pt>
                <c:pt idx="9">
                  <c:v>69.88</c:v>
                </c:pt>
                <c:pt idx="10">
                  <c:v>65.877999999999986</c:v>
                </c:pt>
                <c:pt idx="11">
                  <c:v>72.188333333333247</c:v>
                </c:pt>
                <c:pt idx="12">
                  <c:v>62.965000000000003</c:v>
                </c:pt>
                <c:pt idx="13">
                  <c:v>76.743333333333311</c:v>
                </c:pt>
                <c:pt idx="14">
                  <c:v>70.666666666666671</c:v>
                </c:pt>
                <c:pt idx="15">
                  <c:v>68.556666666666672</c:v>
                </c:pt>
                <c:pt idx="16">
                  <c:v>67.134999999999991</c:v>
                </c:pt>
                <c:pt idx="17">
                  <c:v>70.63000000000001</c:v>
                </c:pt>
                <c:pt idx="18">
                  <c:v>79.508333333333255</c:v>
                </c:pt>
                <c:pt idx="19">
                  <c:v>67.846666666666692</c:v>
                </c:pt>
                <c:pt idx="20">
                  <c:v>61.035000000000011</c:v>
                </c:pt>
                <c:pt idx="21">
                  <c:v>79.56</c:v>
                </c:pt>
                <c:pt idx="22">
                  <c:v>65.558333333333266</c:v>
                </c:pt>
                <c:pt idx="23">
                  <c:v>68.533333333333289</c:v>
                </c:pt>
                <c:pt idx="24">
                  <c:v>76.688333333333247</c:v>
                </c:pt>
                <c:pt idx="25">
                  <c:v>80.134999999999991</c:v>
                </c:pt>
                <c:pt idx="26">
                  <c:v>81.033333333333289</c:v>
                </c:pt>
                <c:pt idx="27">
                  <c:v>57.03</c:v>
                </c:pt>
                <c:pt idx="28">
                  <c:v>68.626666666666679</c:v>
                </c:pt>
                <c:pt idx="29">
                  <c:v>69.649999999999991</c:v>
                </c:pt>
                <c:pt idx="30">
                  <c:v>72.521666666666661</c:v>
                </c:pt>
                <c:pt idx="31">
                  <c:v>66.58</c:v>
                </c:pt>
                <c:pt idx="32">
                  <c:v>82.081666666666663</c:v>
                </c:pt>
                <c:pt idx="33">
                  <c:v>72.674999999999983</c:v>
                </c:pt>
                <c:pt idx="34">
                  <c:v>62.175000000000011</c:v>
                </c:pt>
                <c:pt idx="35">
                  <c:v>70.026666666666657</c:v>
                </c:pt>
              </c:numCache>
            </c:numRef>
          </c:xVal>
          <c:yVal>
            <c:numRef>
              <c:f>'5th Grade Data'!$I$3:$I$38</c:f>
              <c:numCache>
                <c:formatCode>0</c:formatCode>
                <c:ptCount val="36"/>
                <c:pt idx="0" formatCode="General">
                  <c:v>75</c:v>
                </c:pt>
                <c:pt idx="1">
                  <c:v>73</c:v>
                </c:pt>
                <c:pt idx="2">
                  <c:v>66</c:v>
                </c:pt>
                <c:pt idx="3">
                  <c:v>73</c:v>
                </c:pt>
                <c:pt idx="4">
                  <c:v>64</c:v>
                </c:pt>
                <c:pt idx="5">
                  <c:v>64</c:v>
                </c:pt>
                <c:pt idx="6">
                  <c:v>80</c:v>
                </c:pt>
                <c:pt idx="7">
                  <c:v>66</c:v>
                </c:pt>
                <c:pt idx="8">
                  <c:v>64</c:v>
                </c:pt>
                <c:pt idx="9">
                  <c:v>75</c:v>
                </c:pt>
                <c:pt idx="10">
                  <c:v>68</c:v>
                </c:pt>
                <c:pt idx="11">
                  <c:v>77</c:v>
                </c:pt>
                <c:pt idx="12">
                  <c:v>66</c:v>
                </c:pt>
                <c:pt idx="13">
                  <c:v>84</c:v>
                </c:pt>
                <c:pt idx="14">
                  <c:v>70</c:v>
                </c:pt>
                <c:pt idx="15">
                  <c:v>68</c:v>
                </c:pt>
                <c:pt idx="16">
                  <c:v>77</c:v>
                </c:pt>
                <c:pt idx="17">
                  <c:v>70</c:v>
                </c:pt>
                <c:pt idx="18">
                  <c:v>89</c:v>
                </c:pt>
                <c:pt idx="19">
                  <c:v>73</c:v>
                </c:pt>
                <c:pt idx="20">
                  <c:v>64</c:v>
                </c:pt>
                <c:pt idx="21">
                  <c:v>80</c:v>
                </c:pt>
                <c:pt idx="22">
                  <c:v>70</c:v>
                </c:pt>
                <c:pt idx="23">
                  <c:v>73</c:v>
                </c:pt>
                <c:pt idx="24">
                  <c:v>82</c:v>
                </c:pt>
                <c:pt idx="25">
                  <c:v>89</c:v>
                </c:pt>
                <c:pt idx="26">
                  <c:v>89</c:v>
                </c:pt>
                <c:pt idx="27">
                  <c:v>64</c:v>
                </c:pt>
                <c:pt idx="28">
                  <c:v>77</c:v>
                </c:pt>
                <c:pt idx="29">
                  <c:v>73</c:v>
                </c:pt>
                <c:pt idx="30">
                  <c:v>66</c:v>
                </c:pt>
                <c:pt idx="31">
                  <c:v>70</c:v>
                </c:pt>
                <c:pt idx="32">
                  <c:v>86</c:v>
                </c:pt>
                <c:pt idx="33">
                  <c:v>77</c:v>
                </c:pt>
                <c:pt idx="34">
                  <c:v>66</c:v>
                </c:pt>
                <c:pt idx="35">
                  <c:v>68</c:v>
                </c:pt>
              </c:numCache>
            </c:numRef>
          </c:yVal>
        </c:ser>
        <c:axId val="138723328"/>
        <c:axId val="138725248"/>
      </c:scatterChart>
      <c:valAx>
        <c:axId val="138723328"/>
        <c:scaling>
          <c:orientation val="minMax"/>
          <c:max val="100"/>
          <c:min val="25"/>
        </c:scaling>
        <c:axPos val="b"/>
        <c:title>
          <c:tx>
            <c:rich>
              <a:bodyPr/>
              <a:lstStyle/>
              <a:p>
                <a:pPr>
                  <a:defRPr/>
                </a:pPr>
                <a:r>
                  <a:rPr lang="en-US"/>
                  <a:t>District Assessments</a:t>
                </a:r>
              </a:p>
            </c:rich>
          </c:tx>
          <c:layout/>
        </c:title>
        <c:numFmt formatCode="0"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8725248"/>
        <c:crosses val="autoZero"/>
        <c:crossBetween val="midCat"/>
      </c:valAx>
      <c:valAx>
        <c:axId val="138725248"/>
        <c:scaling>
          <c:orientation val="minMax"/>
          <c:max val="100"/>
          <c:min val="25"/>
        </c:scaling>
        <c:axPos val="l"/>
        <c:majorGridlines/>
        <c:title>
          <c:tx>
            <c:rich>
              <a:bodyPr/>
              <a:lstStyle/>
              <a:p>
                <a:pPr>
                  <a:defRPr/>
                </a:pPr>
                <a:r>
                  <a:rPr lang="en-US"/>
                  <a:t>STAAR</a:t>
                </a:r>
              </a:p>
            </c:rich>
          </c:tx>
          <c:layout/>
        </c:title>
        <c:numFmt formatCode="General" sourceLinked="1"/>
        <c:majorTickMark val="none"/>
        <c:tickLblPos val="nextTo"/>
        <c:crossAx val="138723328"/>
        <c:crosses val="autoZero"/>
        <c:crossBetween val="midCat"/>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a:effectLst/>
              </a:rPr>
              <a:t>8th Grade STAAR and District Assessment Comparison</a:t>
            </a:r>
            <a:endParaRPr lang="en-US">
              <a:effectLst/>
            </a:endParaRPr>
          </a:p>
        </c:rich>
      </c:tx>
      <c:layout/>
    </c:title>
    <c:view3D>
      <c:rotX val="0"/>
      <c:rotY val="0"/>
      <c:depthPercent val="100"/>
      <c:rAngAx val="1"/>
    </c:view3D>
    <c:plotArea>
      <c:layout/>
      <c:bar3DChart>
        <c:barDir val="col"/>
        <c:grouping val="clustered"/>
        <c:ser>
          <c:idx val="0"/>
          <c:order val="0"/>
          <c:tx>
            <c:strRef>
              <c:f>'8th Grade Data'!$H$2</c:f>
              <c:strCache>
                <c:ptCount val="1"/>
                <c:pt idx="0">
                  <c:v>District Assessment Average Percent Score</c:v>
                </c:pt>
              </c:strCache>
            </c:strRef>
          </c:tx>
          <c:dLbls>
            <c:showVal val="1"/>
          </c:dLbls>
          <c:cat>
            <c:strRef>
              <c:f>'8th Grade Data'!$A$3:$A$13</c:f>
              <c:strCache>
                <c:ptCount val="11"/>
                <c:pt idx="0">
                  <c:v>District</c:v>
                </c:pt>
                <c:pt idx="1">
                  <c:v>Atkins</c:v>
                </c:pt>
                <c:pt idx="2">
                  <c:v>Cavazos</c:v>
                </c:pt>
                <c:pt idx="3">
                  <c:v>Dunbar</c:v>
                </c:pt>
                <c:pt idx="4">
                  <c:v>Evans</c:v>
                </c:pt>
                <c:pt idx="5">
                  <c:v>Hutchinson</c:v>
                </c:pt>
                <c:pt idx="6">
                  <c:v>Irons</c:v>
                </c:pt>
                <c:pt idx="7">
                  <c:v>Mackenzie</c:v>
                </c:pt>
                <c:pt idx="8">
                  <c:v>Slaton</c:v>
                </c:pt>
                <c:pt idx="9">
                  <c:v>SWilson</c:v>
                </c:pt>
                <c:pt idx="10">
                  <c:v>Talkington</c:v>
                </c:pt>
              </c:strCache>
            </c:strRef>
          </c:cat>
          <c:val>
            <c:numRef>
              <c:f>'8th Grade Data'!$H$3:$H$13</c:f>
              <c:numCache>
                <c:formatCode>0</c:formatCode>
                <c:ptCount val="11"/>
                <c:pt idx="0">
                  <c:v>66.166666666666671</c:v>
                </c:pt>
                <c:pt idx="1">
                  <c:v>56.49</c:v>
                </c:pt>
                <c:pt idx="2">
                  <c:v>57.678333333333356</c:v>
                </c:pt>
                <c:pt idx="3">
                  <c:v>55.001666666666608</c:v>
                </c:pt>
                <c:pt idx="4">
                  <c:v>71.928333333333271</c:v>
                </c:pt>
                <c:pt idx="5">
                  <c:v>75.761666666666713</c:v>
                </c:pt>
                <c:pt idx="6">
                  <c:v>72.771666666666661</c:v>
                </c:pt>
                <c:pt idx="7">
                  <c:v>65.883333333333269</c:v>
                </c:pt>
                <c:pt idx="8">
                  <c:v>68.291666666666714</c:v>
                </c:pt>
                <c:pt idx="9">
                  <c:v>66.401666666666699</c:v>
                </c:pt>
                <c:pt idx="10">
                  <c:v>73.338333333333267</c:v>
                </c:pt>
              </c:numCache>
            </c:numRef>
          </c:val>
        </c:ser>
        <c:ser>
          <c:idx val="1"/>
          <c:order val="1"/>
          <c:tx>
            <c:strRef>
              <c:f>'8th Grade Data'!$I$2</c:f>
              <c:strCache>
                <c:ptCount val="1"/>
                <c:pt idx="0">
                  <c:v>STAAR Percent Correct</c:v>
                </c:pt>
              </c:strCache>
            </c:strRef>
          </c:tx>
          <c:dLbls>
            <c:showVal val="1"/>
          </c:dLbls>
          <c:cat>
            <c:strRef>
              <c:f>'8th Grade Data'!$A$3:$A$13</c:f>
              <c:strCache>
                <c:ptCount val="11"/>
                <c:pt idx="0">
                  <c:v>District</c:v>
                </c:pt>
                <c:pt idx="1">
                  <c:v>Atkins</c:v>
                </c:pt>
                <c:pt idx="2">
                  <c:v>Cavazos</c:v>
                </c:pt>
                <c:pt idx="3">
                  <c:v>Dunbar</c:v>
                </c:pt>
                <c:pt idx="4">
                  <c:v>Evans</c:v>
                </c:pt>
                <c:pt idx="5">
                  <c:v>Hutchinson</c:v>
                </c:pt>
                <c:pt idx="6">
                  <c:v>Irons</c:v>
                </c:pt>
                <c:pt idx="7">
                  <c:v>Mackenzie</c:v>
                </c:pt>
                <c:pt idx="8">
                  <c:v>Slaton</c:v>
                </c:pt>
                <c:pt idx="9">
                  <c:v>SWilson</c:v>
                </c:pt>
                <c:pt idx="10">
                  <c:v>Talkington</c:v>
                </c:pt>
              </c:strCache>
            </c:strRef>
          </c:cat>
          <c:val>
            <c:numRef>
              <c:f>'8th Grade Data'!$I$3:$I$13</c:f>
              <c:numCache>
                <c:formatCode>General</c:formatCode>
                <c:ptCount val="11"/>
                <c:pt idx="0">
                  <c:v>59</c:v>
                </c:pt>
                <c:pt idx="1">
                  <c:v>52</c:v>
                </c:pt>
                <c:pt idx="2">
                  <c:v>52</c:v>
                </c:pt>
                <c:pt idx="3">
                  <c:v>50</c:v>
                </c:pt>
                <c:pt idx="4">
                  <c:v>69</c:v>
                </c:pt>
                <c:pt idx="5">
                  <c:v>72</c:v>
                </c:pt>
                <c:pt idx="6">
                  <c:v>72</c:v>
                </c:pt>
                <c:pt idx="7">
                  <c:v>59</c:v>
                </c:pt>
                <c:pt idx="8">
                  <c:v>52</c:v>
                </c:pt>
                <c:pt idx="9">
                  <c:v>52</c:v>
                </c:pt>
                <c:pt idx="10">
                  <c:v>70</c:v>
                </c:pt>
              </c:numCache>
            </c:numRef>
          </c:val>
        </c:ser>
        <c:gapWidth val="75"/>
        <c:shape val="cylinder"/>
        <c:axId val="139053696"/>
        <c:axId val="139342208"/>
        <c:axId val="0"/>
      </c:bar3DChart>
      <c:catAx>
        <c:axId val="139053696"/>
        <c:scaling>
          <c:orientation val="minMax"/>
        </c:scaling>
        <c:delete val="1"/>
        <c:axPos val="b"/>
        <c:numFmt formatCode="0" sourceLinked="1"/>
        <c:majorTickMark val="none"/>
        <c:tickLblPos val="none"/>
        <c:crossAx val="139342208"/>
        <c:crosses val="autoZero"/>
        <c:auto val="1"/>
        <c:lblAlgn val="ctr"/>
        <c:lblOffset val="100"/>
      </c:catAx>
      <c:valAx>
        <c:axId val="139342208"/>
        <c:scaling>
          <c:orientation val="minMax"/>
          <c:max val="100"/>
        </c:scaling>
        <c:axPos val="l"/>
        <c:majorGridlines/>
        <c:numFmt formatCode="0" sourceLinked="1"/>
        <c:majorTickMark val="none"/>
        <c:tickLblPos val="nextTo"/>
        <c:spPr>
          <a:ln w="9525">
            <a:noFill/>
          </a:ln>
        </c:spPr>
        <c:crossAx val="139053696"/>
        <c:crosses val="autoZero"/>
        <c:crossBetween val="between"/>
      </c:valAx>
      <c:spPr>
        <a:noFill/>
        <a:ln w="25400">
          <a:noFill/>
        </a:ln>
      </c:spPr>
    </c:plotArea>
    <c:legend>
      <c:legendPos val="b"/>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8th Grade STAAR/District Assessment Scatter Plot</a:t>
            </a:r>
          </a:p>
        </c:rich>
      </c:tx>
      <c:layout/>
    </c:title>
    <c:plotArea>
      <c:layout/>
      <c:scatterChart>
        <c:scatterStyle val="lineMarker"/>
        <c:ser>
          <c:idx val="0"/>
          <c:order val="0"/>
          <c:spPr>
            <a:ln w="28575">
              <a:noFill/>
            </a:ln>
          </c:spPr>
          <c:trendline>
            <c:trendlineType val="linear"/>
          </c:trendline>
          <c:xVal>
            <c:numRef>
              <c:f>'8th Grade Data'!$H$3:$H$13</c:f>
              <c:numCache>
                <c:formatCode>0</c:formatCode>
                <c:ptCount val="11"/>
                <c:pt idx="0">
                  <c:v>66.166666666666671</c:v>
                </c:pt>
                <c:pt idx="1">
                  <c:v>56.49</c:v>
                </c:pt>
                <c:pt idx="2">
                  <c:v>57.678333333333356</c:v>
                </c:pt>
                <c:pt idx="3">
                  <c:v>55.001666666666608</c:v>
                </c:pt>
                <c:pt idx="4">
                  <c:v>71.928333333333271</c:v>
                </c:pt>
                <c:pt idx="5">
                  <c:v>75.761666666666713</c:v>
                </c:pt>
                <c:pt idx="6">
                  <c:v>72.771666666666661</c:v>
                </c:pt>
                <c:pt idx="7">
                  <c:v>65.883333333333269</c:v>
                </c:pt>
                <c:pt idx="8">
                  <c:v>68.291666666666714</c:v>
                </c:pt>
                <c:pt idx="9">
                  <c:v>66.401666666666699</c:v>
                </c:pt>
                <c:pt idx="10">
                  <c:v>73.338333333333267</c:v>
                </c:pt>
              </c:numCache>
            </c:numRef>
          </c:xVal>
          <c:yVal>
            <c:numRef>
              <c:f>'8th Grade Data'!$I$3:$I$13</c:f>
              <c:numCache>
                <c:formatCode>General</c:formatCode>
                <c:ptCount val="11"/>
                <c:pt idx="0">
                  <c:v>59</c:v>
                </c:pt>
                <c:pt idx="1">
                  <c:v>52</c:v>
                </c:pt>
                <c:pt idx="2">
                  <c:v>52</c:v>
                </c:pt>
                <c:pt idx="3">
                  <c:v>50</c:v>
                </c:pt>
                <c:pt idx="4">
                  <c:v>69</c:v>
                </c:pt>
                <c:pt idx="5">
                  <c:v>72</c:v>
                </c:pt>
                <c:pt idx="6">
                  <c:v>72</c:v>
                </c:pt>
                <c:pt idx="7">
                  <c:v>59</c:v>
                </c:pt>
                <c:pt idx="8">
                  <c:v>52</c:v>
                </c:pt>
                <c:pt idx="9">
                  <c:v>52</c:v>
                </c:pt>
                <c:pt idx="10">
                  <c:v>70</c:v>
                </c:pt>
              </c:numCache>
            </c:numRef>
          </c:yVal>
        </c:ser>
        <c:axId val="139380992"/>
        <c:axId val="139387264"/>
      </c:scatterChart>
      <c:valAx>
        <c:axId val="139380992"/>
        <c:scaling>
          <c:orientation val="minMax"/>
          <c:max val="100"/>
          <c:min val="25"/>
        </c:scaling>
        <c:axPos val="b"/>
        <c:title>
          <c:tx>
            <c:rich>
              <a:bodyPr/>
              <a:lstStyle/>
              <a:p>
                <a:pPr>
                  <a:defRPr/>
                </a:pPr>
                <a:r>
                  <a:rPr lang="en-US"/>
                  <a:t>District Assessments</a:t>
                </a:r>
              </a:p>
            </c:rich>
          </c:tx>
          <c:layout/>
        </c:title>
        <c:numFmt formatCode="0"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9387264"/>
        <c:crosses val="autoZero"/>
        <c:crossBetween val="midCat"/>
      </c:valAx>
      <c:valAx>
        <c:axId val="139387264"/>
        <c:scaling>
          <c:orientation val="minMax"/>
          <c:max val="100"/>
          <c:min val="25"/>
        </c:scaling>
        <c:axPos val="l"/>
        <c:majorGridlines/>
        <c:title>
          <c:tx>
            <c:rich>
              <a:bodyPr/>
              <a:lstStyle/>
              <a:p>
                <a:pPr>
                  <a:defRPr/>
                </a:pPr>
                <a:r>
                  <a:rPr lang="en-US"/>
                  <a:t>STAAR</a:t>
                </a:r>
              </a:p>
            </c:rich>
          </c:tx>
          <c:layout/>
        </c:title>
        <c:numFmt formatCode="General" sourceLinked="1"/>
        <c:majorTickMark val="none"/>
        <c:tickLblPos val="nextTo"/>
        <c:crossAx val="139380992"/>
        <c:crosses val="autoZero"/>
        <c:crossBetween val="midCat"/>
      </c:valAx>
    </c:plotArea>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200"/>
              <a:t>5th Grade STAAR and District Assessment Comparison</a:t>
            </a:r>
          </a:p>
        </c:rich>
      </c:tx>
      <c:layout/>
    </c:title>
    <c:view3D>
      <c:rotX val="0"/>
      <c:rotY val="0"/>
      <c:rAngAx val="1"/>
    </c:view3D>
    <c:plotArea>
      <c:layout/>
      <c:bar3DChart>
        <c:barDir val="col"/>
        <c:grouping val="clustered"/>
        <c:ser>
          <c:idx val="0"/>
          <c:order val="0"/>
          <c:tx>
            <c:strRef>
              <c:f>'5th Grade Math Handout'!$B$1</c:f>
              <c:strCache>
                <c:ptCount val="1"/>
                <c:pt idx="0">
                  <c:v>District Assessment Average Percent Score</c:v>
                </c:pt>
              </c:strCache>
            </c:strRef>
          </c:tx>
          <c:dLbls>
            <c:showVal val="1"/>
          </c:dLbls>
          <c:cat>
            <c:strRef>
              <c:f>'5th Grade Math Handout'!$A$2:$A$37</c:f>
              <c:strCache>
                <c:ptCount val="36"/>
                <c:pt idx="0">
                  <c:v>District</c:v>
                </c:pt>
                <c:pt idx="1">
                  <c:v>School 1</c:v>
                </c:pt>
                <c:pt idx="2">
                  <c:v>School 2</c:v>
                </c:pt>
                <c:pt idx="3">
                  <c:v>School 3</c:v>
                </c:pt>
                <c:pt idx="4">
                  <c:v>School 4</c:v>
                </c:pt>
                <c:pt idx="5">
                  <c:v>School 5</c:v>
                </c:pt>
                <c:pt idx="6">
                  <c:v>School 6</c:v>
                </c:pt>
                <c:pt idx="7">
                  <c:v>School 7</c:v>
                </c:pt>
                <c:pt idx="8">
                  <c:v>School 8</c:v>
                </c:pt>
                <c:pt idx="9">
                  <c:v>School 9</c:v>
                </c:pt>
                <c:pt idx="10">
                  <c:v>School 10</c:v>
                </c:pt>
                <c:pt idx="11">
                  <c:v>School 11</c:v>
                </c:pt>
                <c:pt idx="12">
                  <c:v>School 12</c:v>
                </c:pt>
                <c:pt idx="13">
                  <c:v>School 13</c:v>
                </c:pt>
                <c:pt idx="14">
                  <c:v>School 14</c:v>
                </c:pt>
                <c:pt idx="15">
                  <c:v>School 15</c:v>
                </c:pt>
                <c:pt idx="16">
                  <c:v>School 16</c:v>
                </c:pt>
                <c:pt idx="17">
                  <c:v>School 17</c:v>
                </c:pt>
                <c:pt idx="18">
                  <c:v>School 18</c:v>
                </c:pt>
                <c:pt idx="19">
                  <c:v>School 19</c:v>
                </c:pt>
                <c:pt idx="20">
                  <c:v>School 20</c:v>
                </c:pt>
                <c:pt idx="21">
                  <c:v>School 21</c:v>
                </c:pt>
                <c:pt idx="22">
                  <c:v>School 22</c:v>
                </c:pt>
                <c:pt idx="23">
                  <c:v>School 23</c:v>
                </c:pt>
                <c:pt idx="24">
                  <c:v>School 24</c:v>
                </c:pt>
                <c:pt idx="25">
                  <c:v>School 25</c:v>
                </c:pt>
                <c:pt idx="26">
                  <c:v>School 26</c:v>
                </c:pt>
                <c:pt idx="27">
                  <c:v>School 27</c:v>
                </c:pt>
                <c:pt idx="28">
                  <c:v>School 28</c:v>
                </c:pt>
                <c:pt idx="29">
                  <c:v>School 29</c:v>
                </c:pt>
                <c:pt idx="30">
                  <c:v>School 30</c:v>
                </c:pt>
                <c:pt idx="31">
                  <c:v>School 31</c:v>
                </c:pt>
                <c:pt idx="32">
                  <c:v>School 32</c:v>
                </c:pt>
                <c:pt idx="33">
                  <c:v>School 33</c:v>
                </c:pt>
                <c:pt idx="34">
                  <c:v>School 34</c:v>
                </c:pt>
                <c:pt idx="35">
                  <c:v>School 35</c:v>
                </c:pt>
              </c:strCache>
            </c:strRef>
          </c:cat>
          <c:val>
            <c:numRef>
              <c:f>'5th Grade Math Handout'!$B$2:$B$37</c:f>
              <c:numCache>
                <c:formatCode>0</c:formatCode>
                <c:ptCount val="36"/>
                <c:pt idx="0">
                  <c:v>69.887534552845551</c:v>
                </c:pt>
                <c:pt idx="1">
                  <c:v>68.096666666666664</c:v>
                </c:pt>
                <c:pt idx="2">
                  <c:v>65.824999999999989</c:v>
                </c:pt>
                <c:pt idx="3">
                  <c:v>68.176666666666648</c:v>
                </c:pt>
                <c:pt idx="4">
                  <c:v>69.748333333333292</c:v>
                </c:pt>
                <c:pt idx="5">
                  <c:v>63.776666666666621</c:v>
                </c:pt>
                <c:pt idx="6">
                  <c:v>77.303333333333271</c:v>
                </c:pt>
                <c:pt idx="7">
                  <c:v>61.580000000000005</c:v>
                </c:pt>
                <c:pt idx="8">
                  <c:v>65.323333333333267</c:v>
                </c:pt>
                <c:pt idx="9">
                  <c:v>67.051666666666662</c:v>
                </c:pt>
                <c:pt idx="10">
                  <c:v>71.71333333333331</c:v>
                </c:pt>
                <c:pt idx="11">
                  <c:v>78.506666666666661</c:v>
                </c:pt>
                <c:pt idx="12">
                  <c:v>69.651666666666671</c:v>
                </c:pt>
                <c:pt idx="13">
                  <c:v>81.004999999999995</c:v>
                </c:pt>
                <c:pt idx="14">
                  <c:v>64.233999999999995</c:v>
                </c:pt>
                <c:pt idx="15">
                  <c:v>74.931666666666715</c:v>
                </c:pt>
                <c:pt idx="16">
                  <c:v>74.634999999999991</c:v>
                </c:pt>
                <c:pt idx="17">
                  <c:v>75.263333333333293</c:v>
                </c:pt>
                <c:pt idx="18">
                  <c:v>87.751666666666665</c:v>
                </c:pt>
                <c:pt idx="19">
                  <c:v>74.173333333333275</c:v>
                </c:pt>
                <c:pt idx="20">
                  <c:v>55.711666666666609</c:v>
                </c:pt>
                <c:pt idx="21">
                  <c:v>79.843333333333291</c:v>
                </c:pt>
                <c:pt idx="22">
                  <c:v>65.673333333333247</c:v>
                </c:pt>
                <c:pt idx="23">
                  <c:v>69.628333333333245</c:v>
                </c:pt>
                <c:pt idx="24">
                  <c:v>74.490000000000023</c:v>
                </c:pt>
                <c:pt idx="25">
                  <c:v>86.003333333333288</c:v>
                </c:pt>
                <c:pt idx="26">
                  <c:v>79.821666666666673</c:v>
                </c:pt>
                <c:pt idx="27">
                  <c:v>69.453333333333319</c:v>
                </c:pt>
                <c:pt idx="28">
                  <c:v>73.801666666666677</c:v>
                </c:pt>
                <c:pt idx="29">
                  <c:v>62.986666666666608</c:v>
                </c:pt>
                <c:pt idx="30">
                  <c:v>67.2</c:v>
                </c:pt>
                <c:pt idx="31">
                  <c:v>69.776666666666657</c:v>
                </c:pt>
                <c:pt idx="32">
                  <c:v>73.598333333333272</c:v>
                </c:pt>
                <c:pt idx="33">
                  <c:v>76.11666666666666</c:v>
                </c:pt>
                <c:pt idx="34">
                  <c:v>52.996666666666627</c:v>
                </c:pt>
                <c:pt idx="35">
                  <c:v>72.888333333333236</c:v>
                </c:pt>
              </c:numCache>
            </c:numRef>
          </c:val>
        </c:ser>
        <c:ser>
          <c:idx val="1"/>
          <c:order val="1"/>
          <c:tx>
            <c:strRef>
              <c:f>'5th Grade Math Handout'!$C$1</c:f>
              <c:strCache>
                <c:ptCount val="1"/>
                <c:pt idx="0">
                  <c:v>STAAR Percent Correct</c:v>
                </c:pt>
              </c:strCache>
            </c:strRef>
          </c:tx>
          <c:dLbls>
            <c:showVal val="1"/>
          </c:dLbls>
          <c:cat>
            <c:strRef>
              <c:f>'5th Grade Math Handout'!$A$2:$A$37</c:f>
              <c:strCache>
                <c:ptCount val="36"/>
                <c:pt idx="0">
                  <c:v>District</c:v>
                </c:pt>
                <c:pt idx="1">
                  <c:v>School 1</c:v>
                </c:pt>
                <c:pt idx="2">
                  <c:v>School 2</c:v>
                </c:pt>
                <c:pt idx="3">
                  <c:v>School 3</c:v>
                </c:pt>
                <c:pt idx="4">
                  <c:v>School 4</c:v>
                </c:pt>
                <c:pt idx="5">
                  <c:v>School 5</c:v>
                </c:pt>
                <c:pt idx="6">
                  <c:v>School 6</c:v>
                </c:pt>
                <c:pt idx="7">
                  <c:v>School 7</c:v>
                </c:pt>
                <c:pt idx="8">
                  <c:v>School 8</c:v>
                </c:pt>
                <c:pt idx="9">
                  <c:v>School 9</c:v>
                </c:pt>
                <c:pt idx="10">
                  <c:v>School 10</c:v>
                </c:pt>
                <c:pt idx="11">
                  <c:v>School 11</c:v>
                </c:pt>
                <c:pt idx="12">
                  <c:v>School 12</c:v>
                </c:pt>
                <c:pt idx="13">
                  <c:v>School 13</c:v>
                </c:pt>
                <c:pt idx="14">
                  <c:v>School 14</c:v>
                </c:pt>
                <c:pt idx="15">
                  <c:v>School 15</c:v>
                </c:pt>
                <c:pt idx="16">
                  <c:v>School 16</c:v>
                </c:pt>
                <c:pt idx="17">
                  <c:v>School 17</c:v>
                </c:pt>
                <c:pt idx="18">
                  <c:v>School 18</c:v>
                </c:pt>
                <c:pt idx="19">
                  <c:v>School 19</c:v>
                </c:pt>
                <c:pt idx="20">
                  <c:v>School 20</c:v>
                </c:pt>
                <c:pt idx="21">
                  <c:v>School 21</c:v>
                </c:pt>
                <c:pt idx="22">
                  <c:v>School 22</c:v>
                </c:pt>
                <c:pt idx="23">
                  <c:v>School 23</c:v>
                </c:pt>
                <c:pt idx="24">
                  <c:v>School 24</c:v>
                </c:pt>
                <c:pt idx="25">
                  <c:v>School 25</c:v>
                </c:pt>
                <c:pt idx="26">
                  <c:v>School 26</c:v>
                </c:pt>
                <c:pt idx="27">
                  <c:v>School 27</c:v>
                </c:pt>
                <c:pt idx="28">
                  <c:v>School 28</c:v>
                </c:pt>
                <c:pt idx="29">
                  <c:v>School 29</c:v>
                </c:pt>
                <c:pt idx="30">
                  <c:v>School 30</c:v>
                </c:pt>
                <c:pt idx="31">
                  <c:v>School 31</c:v>
                </c:pt>
                <c:pt idx="32">
                  <c:v>School 32</c:v>
                </c:pt>
                <c:pt idx="33">
                  <c:v>School 33</c:v>
                </c:pt>
                <c:pt idx="34">
                  <c:v>School 34</c:v>
                </c:pt>
                <c:pt idx="35">
                  <c:v>School 35</c:v>
                </c:pt>
              </c:strCache>
            </c:strRef>
          </c:cat>
          <c:val>
            <c:numRef>
              <c:f>'5th Grade Math Handout'!$C$2:$C$37</c:f>
              <c:numCache>
                <c:formatCode>0</c:formatCode>
                <c:ptCount val="36"/>
                <c:pt idx="0">
                  <c:v>66</c:v>
                </c:pt>
                <c:pt idx="1">
                  <c:v>62</c:v>
                </c:pt>
                <c:pt idx="2">
                  <c:v>54</c:v>
                </c:pt>
                <c:pt idx="3">
                  <c:v>64</c:v>
                </c:pt>
                <c:pt idx="4">
                  <c:v>56</c:v>
                </c:pt>
                <c:pt idx="5">
                  <c:v>50</c:v>
                </c:pt>
                <c:pt idx="6">
                  <c:v>72</c:v>
                </c:pt>
                <c:pt idx="7">
                  <c:v>54</c:v>
                </c:pt>
                <c:pt idx="8">
                  <c:v>58</c:v>
                </c:pt>
                <c:pt idx="9">
                  <c:v>56</c:v>
                </c:pt>
                <c:pt idx="10">
                  <c:v>62</c:v>
                </c:pt>
                <c:pt idx="11">
                  <c:v>74</c:v>
                </c:pt>
                <c:pt idx="12">
                  <c:v>54</c:v>
                </c:pt>
                <c:pt idx="13">
                  <c:v>78</c:v>
                </c:pt>
                <c:pt idx="14">
                  <c:v>58</c:v>
                </c:pt>
                <c:pt idx="15">
                  <c:v>68</c:v>
                </c:pt>
                <c:pt idx="16">
                  <c:v>64</c:v>
                </c:pt>
                <c:pt idx="17">
                  <c:v>66</c:v>
                </c:pt>
                <c:pt idx="18">
                  <c:v>88</c:v>
                </c:pt>
                <c:pt idx="19">
                  <c:v>64</c:v>
                </c:pt>
                <c:pt idx="20">
                  <c:v>50</c:v>
                </c:pt>
                <c:pt idx="21">
                  <c:v>72</c:v>
                </c:pt>
                <c:pt idx="22">
                  <c:v>62</c:v>
                </c:pt>
                <c:pt idx="23">
                  <c:v>60</c:v>
                </c:pt>
                <c:pt idx="24">
                  <c:v>68</c:v>
                </c:pt>
                <c:pt idx="25">
                  <c:v>80</c:v>
                </c:pt>
                <c:pt idx="26">
                  <c:v>80</c:v>
                </c:pt>
                <c:pt idx="27">
                  <c:v>66</c:v>
                </c:pt>
                <c:pt idx="28">
                  <c:v>68</c:v>
                </c:pt>
                <c:pt idx="29">
                  <c:v>56</c:v>
                </c:pt>
                <c:pt idx="30">
                  <c:v>54</c:v>
                </c:pt>
                <c:pt idx="31">
                  <c:v>64</c:v>
                </c:pt>
                <c:pt idx="32">
                  <c:v>70</c:v>
                </c:pt>
                <c:pt idx="33">
                  <c:v>72</c:v>
                </c:pt>
                <c:pt idx="34">
                  <c:v>48</c:v>
                </c:pt>
                <c:pt idx="35">
                  <c:v>60</c:v>
                </c:pt>
              </c:numCache>
            </c:numRef>
          </c:val>
        </c:ser>
        <c:gapWidth val="75"/>
        <c:shape val="cylinder"/>
        <c:axId val="138953856"/>
        <c:axId val="138955392"/>
        <c:axId val="0"/>
      </c:bar3DChart>
      <c:catAx>
        <c:axId val="138953856"/>
        <c:scaling>
          <c:orientation val="minMax"/>
        </c:scaling>
        <c:delete val="1"/>
        <c:axPos val="b"/>
        <c:majorTickMark val="none"/>
        <c:tickLblPos val="none"/>
        <c:crossAx val="138955392"/>
        <c:crosses val="autoZero"/>
        <c:auto val="1"/>
        <c:lblAlgn val="ctr"/>
        <c:lblOffset val="100"/>
      </c:catAx>
      <c:valAx>
        <c:axId val="138955392"/>
        <c:scaling>
          <c:orientation val="minMax"/>
        </c:scaling>
        <c:axPos val="l"/>
        <c:majorGridlines/>
        <c:numFmt formatCode="0" sourceLinked="1"/>
        <c:majorTickMark val="none"/>
        <c:tickLblPos val="nextTo"/>
        <c:spPr>
          <a:ln w="9525">
            <a:noFill/>
          </a:ln>
        </c:spPr>
        <c:crossAx val="138953856"/>
        <c:crosses val="autoZero"/>
        <c:crossBetween val="between"/>
      </c:valAx>
    </c:plotArea>
    <c:legend>
      <c:legendPos val="b"/>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5th Grade STAAR/District Assessment Scatter Plot</a:t>
            </a:r>
          </a:p>
        </c:rich>
      </c:tx>
      <c:layout/>
    </c:title>
    <c:plotArea>
      <c:layout/>
      <c:scatterChart>
        <c:scatterStyle val="lineMarker"/>
        <c:ser>
          <c:idx val="0"/>
          <c:order val="0"/>
          <c:tx>
            <c:strRef>
              <c:f>'5th Grade Math Handout'!$C$1</c:f>
              <c:strCache>
                <c:ptCount val="1"/>
                <c:pt idx="0">
                  <c:v>STAAR Percent Correct</c:v>
                </c:pt>
              </c:strCache>
            </c:strRef>
          </c:tx>
          <c:spPr>
            <a:ln w="28575">
              <a:noFill/>
            </a:ln>
          </c:spPr>
          <c:trendline>
            <c:trendlineType val="linear"/>
          </c:trendline>
          <c:xVal>
            <c:numRef>
              <c:f>'5th Grade Math Handout'!$B$2:$B$37</c:f>
              <c:numCache>
                <c:formatCode>0</c:formatCode>
                <c:ptCount val="36"/>
                <c:pt idx="0">
                  <c:v>69.887534552845551</c:v>
                </c:pt>
                <c:pt idx="1">
                  <c:v>68.096666666666664</c:v>
                </c:pt>
                <c:pt idx="2">
                  <c:v>65.824999999999989</c:v>
                </c:pt>
                <c:pt idx="3">
                  <c:v>68.176666666666648</c:v>
                </c:pt>
                <c:pt idx="4">
                  <c:v>69.748333333333292</c:v>
                </c:pt>
                <c:pt idx="5">
                  <c:v>63.776666666666621</c:v>
                </c:pt>
                <c:pt idx="6">
                  <c:v>77.303333333333271</c:v>
                </c:pt>
                <c:pt idx="7">
                  <c:v>61.580000000000005</c:v>
                </c:pt>
                <c:pt idx="8">
                  <c:v>65.323333333333267</c:v>
                </c:pt>
                <c:pt idx="9">
                  <c:v>67.051666666666662</c:v>
                </c:pt>
                <c:pt idx="10">
                  <c:v>71.71333333333331</c:v>
                </c:pt>
                <c:pt idx="11">
                  <c:v>78.506666666666661</c:v>
                </c:pt>
                <c:pt idx="12">
                  <c:v>69.651666666666671</c:v>
                </c:pt>
                <c:pt idx="13">
                  <c:v>81.004999999999995</c:v>
                </c:pt>
                <c:pt idx="14">
                  <c:v>64.233999999999995</c:v>
                </c:pt>
                <c:pt idx="15">
                  <c:v>74.931666666666715</c:v>
                </c:pt>
                <c:pt idx="16">
                  <c:v>74.634999999999991</c:v>
                </c:pt>
                <c:pt idx="17">
                  <c:v>75.263333333333293</c:v>
                </c:pt>
                <c:pt idx="18">
                  <c:v>87.751666666666665</c:v>
                </c:pt>
                <c:pt idx="19">
                  <c:v>74.173333333333275</c:v>
                </c:pt>
                <c:pt idx="20">
                  <c:v>55.711666666666609</c:v>
                </c:pt>
                <c:pt idx="21">
                  <c:v>79.843333333333291</c:v>
                </c:pt>
                <c:pt idx="22">
                  <c:v>65.673333333333247</c:v>
                </c:pt>
                <c:pt idx="23">
                  <c:v>69.628333333333245</c:v>
                </c:pt>
                <c:pt idx="24">
                  <c:v>74.490000000000023</c:v>
                </c:pt>
                <c:pt idx="25">
                  <c:v>86.003333333333288</c:v>
                </c:pt>
                <c:pt idx="26">
                  <c:v>79.821666666666673</c:v>
                </c:pt>
                <c:pt idx="27">
                  <c:v>69.453333333333319</c:v>
                </c:pt>
                <c:pt idx="28">
                  <c:v>73.801666666666677</c:v>
                </c:pt>
                <c:pt idx="29">
                  <c:v>62.986666666666608</c:v>
                </c:pt>
                <c:pt idx="30">
                  <c:v>67.2</c:v>
                </c:pt>
                <c:pt idx="31">
                  <c:v>69.776666666666657</c:v>
                </c:pt>
                <c:pt idx="32">
                  <c:v>73.598333333333272</c:v>
                </c:pt>
                <c:pt idx="33">
                  <c:v>76.11666666666666</c:v>
                </c:pt>
                <c:pt idx="34">
                  <c:v>52.996666666666627</c:v>
                </c:pt>
                <c:pt idx="35">
                  <c:v>72.888333333333236</c:v>
                </c:pt>
              </c:numCache>
            </c:numRef>
          </c:xVal>
          <c:yVal>
            <c:numRef>
              <c:f>'5th Grade Math Handout'!$C$2:$C$37</c:f>
              <c:numCache>
                <c:formatCode>0</c:formatCode>
                <c:ptCount val="36"/>
                <c:pt idx="0">
                  <c:v>66</c:v>
                </c:pt>
                <c:pt idx="1">
                  <c:v>62</c:v>
                </c:pt>
                <c:pt idx="2">
                  <c:v>54</c:v>
                </c:pt>
                <c:pt idx="3">
                  <c:v>64</c:v>
                </c:pt>
                <c:pt idx="4">
                  <c:v>56</c:v>
                </c:pt>
                <c:pt idx="5">
                  <c:v>50</c:v>
                </c:pt>
                <c:pt idx="6">
                  <c:v>72</c:v>
                </c:pt>
                <c:pt idx="7">
                  <c:v>54</c:v>
                </c:pt>
                <c:pt idx="8">
                  <c:v>58</c:v>
                </c:pt>
                <c:pt idx="9">
                  <c:v>56</c:v>
                </c:pt>
                <c:pt idx="10">
                  <c:v>62</c:v>
                </c:pt>
                <c:pt idx="11">
                  <c:v>74</c:v>
                </c:pt>
                <c:pt idx="12">
                  <c:v>54</c:v>
                </c:pt>
                <c:pt idx="13">
                  <c:v>78</c:v>
                </c:pt>
                <c:pt idx="14">
                  <c:v>58</c:v>
                </c:pt>
                <c:pt idx="15">
                  <c:v>68</c:v>
                </c:pt>
                <c:pt idx="16">
                  <c:v>64</c:v>
                </c:pt>
                <c:pt idx="17">
                  <c:v>66</c:v>
                </c:pt>
                <c:pt idx="18">
                  <c:v>88</c:v>
                </c:pt>
                <c:pt idx="19">
                  <c:v>64</c:v>
                </c:pt>
                <c:pt idx="20">
                  <c:v>50</c:v>
                </c:pt>
                <c:pt idx="21">
                  <c:v>72</c:v>
                </c:pt>
                <c:pt idx="22">
                  <c:v>62</c:v>
                </c:pt>
                <c:pt idx="23">
                  <c:v>60</c:v>
                </c:pt>
                <c:pt idx="24">
                  <c:v>68</c:v>
                </c:pt>
                <c:pt idx="25">
                  <c:v>80</c:v>
                </c:pt>
                <c:pt idx="26">
                  <c:v>80</c:v>
                </c:pt>
                <c:pt idx="27">
                  <c:v>66</c:v>
                </c:pt>
                <c:pt idx="28">
                  <c:v>68</c:v>
                </c:pt>
                <c:pt idx="29">
                  <c:v>56</c:v>
                </c:pt>
                <c:pt idx="30">
                  <c:v>54</c:v>
                </c:pt>
                <c:pt idx="31">
                  <c:v>64</c:v>
                </c:pt>
                <c:pt idx="32">
                  <c:v>70</c:v>
                </c:pt>
                <c:pt idx="33">
                  <c:v>72</c:v>
                </c:pt>
                <c:pt idx="34">
                  <c:v>48</c:v>
                </c:pt>
                <c:pt idx="35">
                  <c:v>60</c:v>
                </c:pt>
              </c:numCache>
            </c:numRef>
          </c:yVal>
        </c:ser>
        <c:axId val="138980736"/>
        <c:axId val="139621888"/>
      </c:scatterChart>
      <c:valAx>
        <c:axId val="138980736"/>
        <c:scaling>
          <c:orientation val="minMax"/>
          <c:min val="25"/>
        </c:scaling>
        <c:axPos val="b"/>
        <c:title>
          <c:tx>
            <c:rich>
              <a:bodyPr/>
              <a:lstStyle/>
              <a:p>
                <a:pPr>
                  <a:defRPr/>
                </a:pPr>
                <a:r>
                  <a:rPr lang="en-US"/>
                  <a:t>District Assessments</a:t>
                </a:r>
              </a:p>
            </c:rich>
          </c:tx>
          <c:layout/>
        </c:title>
        <c:numFmt formatCode="0" sourceLinked="1"/>
        <c:majorTickMark val="none"/>
        <c:tickLblPos val="nextTo"/>
        <c:crossAx val="139621888"/>
        <c:crosses val="autoZero"/>
        <c:crossBetween val="midCat"/>
      </c:valAx>
      <c:valAx>
        <c:axId val="139621888"/>
        <c:scaling>
          <c:orientation val="minMax"/>
          <c:min val="25"/>
        </c:scaling>
        <c:axPos val="l"/>
        <c:majorGridlines/>
        <c:title>
          <c:tx>
            <c:rich>
              <a:bodyPr/>
              <a:lstStyle/>
              <a:p>
                <a:pPr>
                  <a:defRPr/>
                </a:pPr>
                <a:r>
                  <a:rPr lang="en-US"/>
                  <a:t>STAAR</a:t>
                </a:r>
              </a:p>
            </c:rich>
          </c:tx>
          <c:layout/>
        </c:title>
        <c:numFmt formatCode="0" sourceLinked="1"/>
        <c:majorTickMark val="none"/>
        <c:tickLblPos val="nextTo"/>
        <c:crossAx val="138980736"/>
        <c:crosses val="autoZero"/>
        <c:crossBetween val="midCat"/>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8th Grade STAAR and District Assessment Comparison</a:t>
            </a:r>
          </a:p>
        </c:rich>
      </c:tx>
      <c:layout/>
    </c:title>
    <c:view3D>
      <c:rotX val="0"/>
      <c:rotY val="0"/>
      <c:rAngAx val="1"/>
    </c:view3D>
    <c:plotArea>
      <c:layout/>
      <c:bar3DChart>
        <c:barDir val="col"/>
        <c:grouping val="clustered"/>
        <c:ser>
          <c:idx val="0"/>
          <c:order val="0"/>
          <c:tx>
            <c:strRef>
              <c:f>'8th Grade Math Handout'!$B$1</c:f>
              <c:strCache>
                <c:ptCount val="1"/>
                <c:pt idx="0">
                  <c:v>District Assessment Average Percent Score</c:v>
                </c:pt>
              </c:strCache>
            </c:strRef>
          </c:tx>
          <c:dLbls>
            <c:showVal val="1"/>
          </c:dLbls>
          <c:cat>
            <c:strRef>
              <c:f>'8th Grade Math Handout'!$A$2:$A$12</c:f>
              <c:strCache>
                <c:ptCount val="11"/>
                <c:pt idx="0">
                  <c:v>District</c:v>
                </c:pt>
                <c:pt idx="1">
                  <c:v>School 1</c:v>
                </c:pt>
                <c:pt idx="2">
                  <c:v>School 2</c:v>
                </c:pt>
                <c:pt idx="3">
                  <c:v>School 3</c:v>
                </c:pt>
                <c:pt idx="4">
                  <c:v>School 4</c:v>
                </c:pt>
                <c:pt idx="5">
                  <c:v>School 5</c:v>
                </c:pt>
                <c:pt idx="6">
                  <c:v>School 6</c:v>
                </c:pt>
                <c:pt idx="7">
                  <c:v>School 7</c:v>
                </c:pt>
                <c:pt idx="8">
                  <c:v>School 8</c:v>
                </c:pt>
                <c:pt idx="9">
                  <c:v>School 9</c:v>
                </c:pt>
                <c:pt idx="10">
                  <c:v>School 10</c:v>
                </c:pt>
              </c:strCache>
            </c:strRef>
          </c:cat>
          <c:val>
            <c:numRef>
              <c:f>'8th Grade Math Handout'!$B$2:$B$12</c:f>
              <c:numCache>
                <c:formatCode>0</c:formatCode>
                <c:ptCount val="11"/>
                <c:pt idx="0">
                  <c:v>50.201592592592597</c:v>
                </c:pt>
                <c:pt idx="1">
                  <c:v>41.526666666666621</c:v>
                </c:pt>
                <c:pt idx="2">
                  <c:v>48.703333333333362</c:v>
                </c:pt>
                <c:pt idx="3">
                  <c:v>43.333333333333336</c:v>
                </c:pt>
                <c:pt idx="4">
                  <c:v>57.265000000000029</c:v>
                </c:pt>
                <c:pt idx="5">
                  <c:v>62.56</c:v>
                </c:pt>
                <c:pt idx="6">
                  <c:v>60.444999999999993</c:v>
                </c:pt>
                <c:pt idx="7">
                  <c:v>45.344999999999992</c:v>
                </c:pt>
                <c:pt idx="8">
                  <c:v>37.816666666666606</c:v>
                </c:pt>
                <c:pt idx="9">
                  <c:v>51.348333333333329</c:v>
                </c:pt>
                <c:pt idx="10">
                  <c:v>72.478333333333268</c:v>
                </c:pt>
              </c:numCache>
            </c:numRef>
          </c:val>
        </c:ser>
        <c:ser>
          <c:idx val="1"/>
          <c:order val="1"/>
          <c:tx>
            <c:strRef>
              <c:f>'8th Grade Math Handout'!$C$1</c:f>
              <c:strCache>
                <c:ptCount val="1"/>
                <c:pt idx="0">
                  <c:v>STAAR Percent Correct</c:v>
                </c:pt>
              </c:strCache>
            </c:strRef>
          </c:tx>
          <c:dLbls>
            <c:showVal val="1"/>
          </c:dLbls>
          <c:cat>
            <c:strRef>
              <c:f>'8th Grade Math Handout'!$A$2:$A$12</c:f>
              <c:strCache>
                <c:ptCount val="11"/>
                <c:pt idx="0">
                  <c:v>District</c:v>
                </c:pt>
                <c:pt idx="1">
                  <c:v>School 1</c:v>
                </c:pt>
                <c:pt idx="2">
                  <c:v>School 2</c:v>
                </c:pt>
                <c:pt idx="3">
                  <c:v>School 3</c:v>
                </c:pt>
                <c:pt idx="4">
                  <c:v>School 4</c:v>
                </c:pt>
                <c:pt idx="5">
                  <c:v>School 5</c:v>
                </c:pt>
                <c:pt idx="6">
                  <c:v>School 6</c:v>
                </c:pt>
                <c:pt idx="7">
                  <c:v>School 7</c:v>
                </c:pt>
                <c:pt idx="8">
                  <c:v>School 8</c:v>
                </c:pt>
                <c:pt idx="9">
                  <c:v>School 9</c:v>
                </c:pt>
                <c:pt idx="10">
                  <c:v>School 10</c:v>
                </c:pt>
              </c:strCache>
            </c:strRef>
          </c:cat>
          <c:val>
            <c:numRef>
              <c:f>'8th Grade Math Handout'!$C$2:$C$12</c:f>
              <c:numCache>
                <c:formatCode>General</c:formatCode>
                <c:ptCount val="11"/>
                <c:pt idx="0" formatCode="0">
                  <c:v>49.755102040816332</c:v>
                </c:pt>
                <c:pt idx="1">
                  <c:v>41</c:v>
                </c:pt>
                <c:pt idx="2">
                  <c:v>43</c:v>
                </c:pt>
                <c:pt idx="3">
                  <c:v>38</c:v>
                </c:pt>
                <c:pt idx="4">
                  <c:v>61</c:v>
                </c:pt>
                <c:pt idx="5">
                  <c:v>71</c:v>
                </c:pt>
                <c:pt idx="6">
                  <c:v>63</c:v>
                </c:pt>
                <c:pt idx="7">
                  <c:v>43</c:v>
                </c:pt>
                <c:pt idx="8">
                  <c:v>39</c:v>
                </c:pt>
                <c:pt idx="9">
                  <c:v>45</c:v>
                </c:pt>
                <c:pt idx="10">
                  <c:v>64</c:v>
                </c:pt>
              </c:numCache>
            </c:numRef>
          </c:val>
        </c:ser>
        <c:gapWidth val="75"/>
        <c:shape val="cylinder"/>
        <c:axId val="140860800"/>
        <c:axId val="140866688"/>
        <c:axId val="0"/>
      </c:bar3DChart>
      <c:catAx>
        <c:axId val="140860800"/>
        <c:scaling>
          <c:orientation val="minMax"/>
        </c:scaling>
        <c:delete val="1"/>
        <c:axPos val="b"/>
        <c:majorTickMark val="none"/>
        <c:tickLblPos val="none"/>
        <c:crossAx val="140866688"/>
        <c:crosses val="autoZero"/>
        <c:auto val="1"/>
        <c:lblAlgn val="ctr"/>
        <c:lblOffset val="100"/>
      </c:catAx>
      <c:valAx>
        <c:axId val="140866688"/>
        <c:scaling>
          <c:orientation val="minMax"/>
          <c:max val="100"/>
        </c:scaling>
        <c:axPos val="l"/>
        <c:majorGridlines/>
        <c:numFmt formatCode="0" sourceLinked="1"/>
        <c:majorTickMark val="none"/>
        <c:tickLblPos val="nextTo"/>
        <c:spPr>
          <a:ln w="9525">
            <a:noFill/>
          </a:ln>
        </c:spPr>
        <c:crossAx val="140860800"/>
        <c:crosses val="autoZero"/>
        <c:crossBetween val="between"/>
      </c:valAx>
      <c:spPr>
        <a:noFill/>
        <a:ln w="25400">
          <a:noFill/>
        </a:ln>
      </c:spPr>
    </c:plotArea>
    <c:legend>
      <c:legendPos val="b"/>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8th Grade STAAR/District Assessment Scatter Plot</a:t>
            </a:r>
          </a:p>
        </c:rich>
      </c:tx>
      <c:layout/>
    </c:title>
    <c:plotArea>
      <c:layout/>
      <c:scatterChart>
        <c:scatterStyle val="lineMarker"/>
        <c:ser>
          <c:idx val="0"/>
          <c:order val="0"/>
          <c:tx>
            <c:strRef>
              <c:f>'8th Grade Math Handout'!$C$1</c:f>
              <c:strCache>
                <c:ptCount val="1"/>
                <c:pt idx="0">
                  <c:v>STAAR Percent Correct</c:v>
                </c:pt>
              </c:strCache>
            </c:strRef>
          </c:tx>
          <c:spPr>
            <a:ln w="28575">
              <a:noFill/>
            </a:ln>
          </c:spPr>
          <c:trendline>
            <c:trendlineType val="linear"/>
          </c:trendline>
          <c:xVal>
            <c:numRef>
              <c:f>'8th Grade Math Handout'!$B$2:$B$12</c:f>
              <c:numCache>
                <c:formatCode>0</c:formatCode>
                <c:ptCount val="11"/>
                <c:pt idx="0">
                  <c:v>50.201592592592597</c:v>
                </c:pt>
                <c:pt idx="1">
                  <c:v>41.526666666666621</c:v>
                </c:pt>
                <c:pt idx="2">
                  <c:v>48.703333333333362</c:v>
                </c:pt>
                <c:pt idx="3">
                  <c:v>43.333333333333336</c:v>
                </c:pt>
                <c:pt idx="4">
                  <c:v>57.265000000000029</c:v>
                </c:pt>
                <c:pt idx="5">
                  <c:v>62.56</c:v>
                </c:pt>
                <c:pt idx="6">
                  <c:v>60.444999999999993</c:v>
                </c:pt>
                <c:pt idx="7">
                  <c:v>45.344999999999992</c:v>
                </c:pt>
                <c:pt idx="8">
                  <c:v>37.816666666666606</c:v>
                </c:pt>
                <c:pt idx="9">
                  <c:v>51.348333333333329</c:v>
                </c:pt>
                <c:pt idx="10">
                  <c:v>72.478333333333268</c:v>
                </c:pt>
              </c:numCache>
            </c:numRef>
          </c:xVal>
          <c:yVal>
            <c:numRef>
              <c:f>'8th Grade Math Handout'!$C$2:$C$12</c:f>
              <c:numCache>
                <c:formatCode>General</c:formatCode>
                <c:ptCount val="11"/>
                <c:pt idx="0" formatCode="0">
                  <c:v>49.755102040816332</c:v>
                </c:pt>
                <c:pt idx="1">
                  <c:v>41</c:v>
                </c:pt>
                <c:pt idx="2">
                  <c:v>43</c:v>
                </c:pt>
                <c:pt idx="3">
                  <c:v>38</c:v>
                </c:pt>
                <c:pt idx="4">
                  <c:v>61</c:v>
                </c:pt>
                <c:pt idx="5">
                  <c:v>71</c:v>
                </c:pt>
                <c:pt idx="6">
                  <c:v>63</c:v>
                </c:pt>
                <c:pt idx="7">
                  <c:v>43</c:v>
                </c:pt>
                <c:pt idx="8">
                  <c:v>39</c:v>
                </c:pt>
                <c:pt idx="9">
                  <c:v>45</c:v>
                </c:pt>
                <c:pt idx="10">
                  <c:v>64</c:v>
                </c:pt>
              </c:numCache>
            </c:numRef>
          </c:yVal>
        </c:ser>
        <c:axId val="139282304"/>
        <c:axId val="139292672"/>
      </c:scatterChart>
      <c:valAx>
        <c:axId val="139282304"/>
        <c:scaling>
          <c:orientation val="minMax"/>
          <c:max val="100"/>
          <c:min val="25"/>
        </c:scaling>
        <c:axPos val="b"/>
        <c:title>
          <c:tx>
            <c:rich>
              <a:bodyPr/>
              <a:lstStyle/>
              <a:p>
                <a:pPr>
                  <a:defRPr/>
                </a:pPr>
                <a:r>
                  <a:rPr lang="en-US"/>
                  <a:t>District</a:t>
                </a:r>
                <a:r>
                  <a:rPr lang="en-US" baseline="0"/>
                  <a:t> Assessments</a:t>
                </a:r>
                <a:endParaRPr lang="en-US"/>
              </a:p>
            </c:rich>
          </c:tx>
          <c:layout/>
        </c:title>
        <c:numFmt formatCode="0" sourceLinked="1"/>
        <c:majorTickMark val="none"/>
        <c:tickLblPos val="nextTo"/>
        <c:crossAx val="139292672"/>
        <c:crosses val="autoZero"/>
        <c:crossBetween val="midCat"/>
      </c:valAx>
      <c:valAx>
        <c:axId val="139292672"/>
        <c:scaling>
          <c:orientation val="minMax"/>
          <c:max val="100"/>
          <c:min val="25"/>
        </c:scaling>
        <c:axPos val="l"/>
        <c:majorGridlines/>
        <c:title>
          <c:tx>
            <c:rich>
              <a:bodyPr/>
              <a:lstStyle/>
              <a:p>
                <a:pPr>
                  <a:defRPr/>
                </a:pPr>
                <a:r>
                  <a:rPr lang="en-US"/>
                  <a:t>STAAR</a:t>
                </a:r>
              </a:p>
            </c:rich>
          </c:tx>
          <c:layout/>
        </c:title>
        <c:numFmt formatCode="0" sourceLinked="1"/>
        <c:majorTickMark val="none"/>
        <c:tickLblPos val="nextTo"/>
        <c:crossAx val="139282304"/>
        <c:crosses val="autoZero"/>
        <c:crossBetween val="midCat"/>
      </c:valAx>
    </c:plotArea>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0.10833</cdr:x>
      <cdr:y>0.17391</cdr:y>
    </cdr:from>
    <cdr:to>
      <cdr:x>0.33333</cdr:x>
      <cdr:y>0.24416</cdr:y>
    </cdr:to>
    <cdr:sp macro="" textlink="">
      <cdr:nvSpPr>
        <cdr:cNvPr id="2" name="TextBox 4"/>
        <cdr:cNvSpPr txBox="1"/>
      </cdr:nvSpPr>
      <cdr:spPr>
        <a:xfrm xmlns:a="http://schemas.openxmlformats.org/drawingml/2006/main">
          <a:off x="990600" y="914400"/>
          <a:ext cx="20574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Correlation: 0.85</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0E13F-2872-4D49-A0CC-34C5644F6C27}" type="datetimeFigureOut">
              <a:rPr lang="en-US" smtClean="0"/>
              <a:pPr/>
              <a:t>6/10/2012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145C3-C562-4F61-A5A5-49ABDE4B04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99C388-2CAB-4D3B-95CF-33AEF455849E}" type="slidenum">
              <a:rPr lang="en-US" smtClean="0">
                <a:latin typeface="Arial" charset="0"/>
              </a:rPr>
              <a:pPr fontAlgn="base">
                <a:spcBef>
                  <a:spcPct val="0"/>
                </a:spcBef>
                <a:spcAft>
                  <a:spcPct val="0"/>
                </a:spcAft>
                <a:defRPr/>
              </a:pPr>
              <a:t>30</a:t>
            </a:fld>
            <a:endParaRPr lang="en-US" smtClean="0">
              <a:latin typeface="Arial" charset="0"/>
            </a:endParaRPr>
          </a:p>
        </p:txBody>
      </p:sp>
      <p:sp>
        <p:nvSpPr>
          <p:cNvPr id="5222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5222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4:05</a:t>
            </a:r>
            <a:endParaRPr lang="en-US" dirty="0"/>
          </a:p>
        </p:txBody>
      </p:sp>
      <p:sp>
        <p:nvSpPr>
          <p:cNvPr id="4" name="Slide Number Placeholder 3"/>
          <p:cNvSpPr>
            <a:spLocks noGrp="1"/>
          </p:cNvSpPr>
          <p:nvPr>
            <p:ph type="sldNum" sz="quarter" idx="10"/>
          </p:nvPr>
        </p:nvSpPr>
        <p:spPr/>
        <p:txBody>
          <a:bodyPr/>
          <a:lstStyle/>
          <a:p>
            <a:fld id="{10FAB6F1-7987-E248-BE07-B466AC0F7A92}" type="slidenum">
              <a:rPr lang="en-US" smtClean="0"/>
              <a:pPr/>
              <a:t>34</a:t>
            </a:fld>
            <a:endParaRPr lang="en-US"/>
          </a:p>
        </p:txBody>
      </p:sp>
    </p:spTree>
    <p:extLst>
      <p:ext uri="{BB962C8B-B14F-4D97-AF65-F5344CB8AC3E}">
        <p14:creationId xmlns="" xmlns:p14="http://schemas.microsoft.com/office/powerpoint/2010/main" val="161931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4:20</a:t>
            </a:r>
            <a:endParaRPr lang="en-US" dirty="0"/>
          </a:p>
        </p:txBody>
      </p:sp>
      <p:sp>
        <p:nvSpPr>
          <p:cNvPr id="4" name="Slide Number Placeholder 3"/>
          <p:cNvSpPr>
            <a:spLocks noGrp="1"/>
          </p:cNvSpPr>
          <p:nvPr>
            <p:ph type="sldNum" sz="quarter" idx="10"/>
          </p:nvPr>
        </p:nvSpPr>
        <p:spPr/>
        <p:txBody>
          <a:bodyPr/>
          <a:lstStyle/>
          <a:p>
            <a:fld id="{10FAB6F1-7987-E248-BE07-B466AC0F7A92}" type="slidenum">
              <a:rPr lang="en-US" smtClean="0"/>
              <a:pPr/>
              <a:t>36</a:t>
            </a:fld>
            <a:endParaRPr lang="en-US"/>
          </a:p>
        </p:txBody>
      </p:sp>
    </p:spTree>
    <p:extLst>
      <p:ext uri="{BB962C8B-B14F-4D97-AF65-F5344CB8AC3E}">
        <p14:creationId xmlns="" xmlns:p14="http://schemas.microsoft.com/office/powerpoint/2010/main" val="250907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4:20</a:t>
            </a:r>
            <a:endParaRPr lang="en-US" dirty="0"/>
          </a:p>
        </p:txBody>
      </p:sp>
      <p:sp>
        <p:nvSpPr>
          <p:cNvPr id="4" name="Slide Number Placeholder 3"/>
          <p:cNvSpPr>
            <a:spLocks noGrp="1"/>
          </p:cNvSpPr>
          <p:nvPr>
            <p:ph type="sldNum" sz="quarter" idx="10"/>
          </p:nvPr>
        </p:nvSpPr>
        <p:spPr/>
        <p:txBody>
          <a:bodyPr/>
          <a:lstStyle/>
          <a:p>
            <a:fld id="{10FAB6F1-7987-E248-BE07-B466AC0F7A92}" type="slidenum">
              <a:rPr lang="en-US" smtClean="0"/>
              <a:pPr/>
              <a:t>37</a:t>
            </a:fld>
            <a:endParaRPr lang="en-US"/>
          </a:p>
        </p:txBody>
      </p:sp>
    </p:spTree>
    <p:extLst>
      <p:ext uri="{BB962C8B-B14F-4D97-AF65-F5344CB8AC3E}">
        <p14:creationId xmlns="" xmlns:p14="http://schemas.microsoft.com/office/powerpoint/2010/main" val="250907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1324B8C-0CDF-4ED4-96D6-0020FFF7AB34}" type="datetimeFigureOut">
              <a:rPr lang="en-US" smtClean="0"/>
              <a:pPr/>
              <a:t>6/10/2012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743075-CC36-4A7E-919B-D7464E25C9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324B8C-0CDF-4ED4-96D6-0020FFF7AB34}"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43075-CC36-4A7E-919B-D7464E25C9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324B8C-0CDF-4ED4-96D6-0020FFF7AB34}"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43075-CC36-4A7E-919B-D7464E25C9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324B8C-0CDF-4ED4-96D6-0020FFF7AB34}"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43075-CC36-4A7E-919B-D7464E25C9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324B8C-0CDF-4ED4-96D6-0020FFF7AB34}"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43075-CC36-4A7E-919B-D7464E25C9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324B8C-0CDF-4ED4-96D6-0020FFF7AB34}"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43075-CC36-4A7E-919B-D7464E25C9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1324B8C-0CDF-4ED4-96D6-0020FFF7AB34}" type="datetimeFigureOut">
              <a:rPr lang="en-US" smtClean="0"/>
              <a:pPr/>
              <a:t>6/10/2012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43075-CC36-4A7E-919B-D7464E25C9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1324B8C-0CDF-4ED4-96D6-0020FFF7AB34}" type="datetimeFigureOut">
              <a:rPr lang="en-US" smtClean="0"/>
              <a:pPr/>
              <a:t>6/10/2012</a:t>
            </a:fld>
            <a:endParaRPr lang="en-US"/>
          </a:p>
        </p:txBody>
      </p:sp>
      <p:sp>
        <p:nvSpPr>
          <p:cNvPr id="8" name="Slide Number Placeholder 7"/>
          <p:cNvSpPr>
            <a:spLocks noGrp="1"/>
          </p:cNvSpPr>
          <p:nvPr>
            <p:ph type="sldNum" sz="quarter" idx="11"/>
          </p:nvPr>
        </p:nvSpPr>
        <p:spPr/>
        <p:txBody>
          <a:bodyPr/>
          <a:lstStyle/>
          <a:p>
            <a:fld id="{B8743075-CC36-4A7E-919B-D7464E25C93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24B8C-0CDF-4ED4-96D6-0020FFF7AB34}" type="datetimeFigureOut">
              <a:rPr lang="en-US" smtClean="0"/>
              <a:pPr/>
              <a:t>6/10/2012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43075-CC36-4A7E-919B-D7464E25C9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324B8C-0CDF-4ED4-96D6-0020FFF7AB34}"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8743075-CC36-4A7E-919B-D7464E25C9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1324B8C-0CDF-4ED4-96D6-0020FFF7AB34}"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43075-CC36-4A7E-919B-D7464E25C9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1324B8C-0CDF-4ED4-96D6-0020FFF7AB34}" type="datetimeFigureOut">
              <a:rPr lang="en-US" smtClean="0"/>
              <a:pPr/>
              <a:t>6/10/2012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8743075-CC36-4A7E-919B-D7464E25C93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pages/Region-17-Instructional-Leaders/20479200287863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tea.state.tx.us/student.assessment/staar/exptested/"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georgecouros.ca/blog/social-media-for-administrator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ritter.tea.state.tx.us/perfreport/account/2013/index.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ksde.org/LinkClick.aspx?fileticket=9ZeUx9Y9nzw=&amp;tabid=116"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ksde.org/LinkClick.aspx?fileticket=9ZeUx9Y9nzw=&amp;tabid=116"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scite2.esc17.net/default.aspx?name=wmsworkshop&amp;w=1203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ron.com/news/houston-texas/article/Passing-standards-on-new-high-school-tests-called-3611621.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Autofit/>
          </a:bodyPr>
          <a:lstStyle/>
          <a:p>
            <a:r>
              <a:rPr lang="en-US" sz="6600" dirty="0" smtClean="0"/>
              <a:t>Critical Issues in Administration</a:t>
            </a:r>
            <a:endParaRPr lang="en-US" sz="6600" dirty="0"/>
          </a:p>
        </p:txBody>
      </p:sp>
      <p:sp>
        <p:nvSpPr>
          <p:cNvPr id="3" name="Subtitle 2"/>
          <p:cNvSpPr>
            <a:spLocks noGrp="1"/>
          </p:cNvSpPr>
          <p:nvPr>
            <p:ph type="subTitle" idx="1"/>
          </p:nvPr>
        </p:nvSpPr>
        <p:spPr>
          <a:xfrm>
            <a:off x="1981200" y="4648200"/>
            <a:ext cx="6781800" cy="1752600"/>
          </a:xfrm>
        </p:spPr>
        <p:txBody>
          <a:bodyPr/>
          <a:lstStyle/>
          <a:p>
            <a:r>
              <a:rPr lang="en-US" sz="3200" dirty="0" smtClean="0"/>
              <a:t>June 11, 2012</a:t>
            </a:r>
          </a:p>
          <a:p>
            <a:r>
              <a:rPr lang="en-US" sz="3200" dirty="0" smtClean="0"/>
              <a:t> Find us on Twitter @</a:t>
            </a:r>
            <a:r>
              <a:rPr lang="en-US" sz="3200" dirty="0" err="1" smtClean="0"/>
              <a:t>instructionalle</a:t>
            </a:r>
            <a:endParaRPr lang="en-US" sz="3200" dirty="0" smtClean="0"/>
          </a:p>
          <a:p>
            <a:endParaRPr lang="en-US" dirty="0"/>
          </a:p>
        </p:txBody>
      </p:sp>
      <p:pic>
        <p:nvPicPr>
          <p:cNvPr id="4" name="Picture 3" descr="C:\Users\tduncan\Desktop\reg17teallogo.jpg"/>
          <p:cNvPicPr/>
          <p:nvPr/>
        </p:nvPicPr>
        <p:blipFill>
          <a:blip r:embed="rId2" cstate="print"/>
          <a:srcRect/>
          <a:stretch>
            <a:fillRect/>
          </a:stretch>
        </p:blipFill>
        <p:spPr bwMode="auto">
          <a:xfrm>
            <a:off x="1143000" y="3581400"/>
            <a:ext cx="3276600" cy="148992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28601" y="381000"/>
            <a:ext cx="8762999" cy="5715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28600" y="457200"/>
            <a:ext cx="8534400" cy="609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304800" y="533400"/>
            <a:ext cx="8532456" cy="609599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39756" y="304800"/>
            <a:ext cx="8951843" cy="5990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Scores</a:t>
            </a:r>
            <a:endParaRPr lang="en-US" dirty="0"/>
          </a:p>
        </p:txBody>
      </p:sp>
      <p:sp>
        <p:nvSpPr>
          <p:cNvPr id="3" name="Content Placeholder 2"/>
          <p:cNvSpPr>
            <a:spLocks noGrp="1"/>
          </p:cNvSpPr>
          <p:nvPr>
            <p:ph idx="1"/>
          </p:nvPr>
        </p:nvSpPr>
        <p:spPr/>
        <p:txBody>
          <a:bodyPr/>
          <a:lstStyle/>
          <a:p>
            <a:r>
              <a:rPr lang="en-US" dirty="0" smtClean="0"/>
              <a:t> Take your scores and figure passing at </a:t>
            </a:r>
          </a:p>
          <a:p>
            <a:pPr lvl="1"/>
            <a:r>
              <a:rPr lang="en-US" dirty="0" smtClean="0"/>
              <a:t>50%</a:t>
            </a:r>
          </a:p>
          <a:p>
            <a:pPr lvl="1"/>
            <a:r>
              <a:rPr lang="en-US" dirty="0" smtClean="0"/>
              <a:t>60%</a:t>
            </a:r>
          </a:p>
          <a:p>
            <a:pPr lvl="1"/>
            <a:r>
              <a:rPr lang="en-US" dirty="0" smtClean="0"/>
              <a:t>70%</a:t>
            </a:r>
          </a:p>
          <a:p>
            <a:r>
              <a:rPr lang="en-US" dirty="0" smtClean="0"/>
              <a:t>Also take a look at the number of students who scored a 90%</a:t>
            </a:r>
          </a:p>
          <a:p>
            <a:pPr lvl="1"/>
            <a:r>
              <a:rPr lang="en-US" dirty="0" smtClean="0"/>
              <a:t>Will you keep them there?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Lubbock ISD District Assessment and STAAR Correlations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Mike Sizemore </a:t>
            </a:r>
          </a:p>
          <a:p>
            <a:r>
              <a:rPr lang="en-US" dirty="0" smtClean="0"/>
              <a:t>K-12 Science Coordinator</a:t>
            </a:r>
          </a:p>
          <a:p>
            <a:r>
              <a:rPr lang="en-US" dirty="0" smtClean="0"/>
              <a:t>Amador Vasquez </a:t>
            </a:r>
          </a:p>
          <a:p>
            <a:r>
              <a:rPr lang="en-US" dirty="0" smtClean="0"/>
              <a:t>K-12 Math Coordinator </a:t>
            </a:r>
            <a:endParaRPr lang="en-US" dirty="0"/>
          </a:p>
        </p:txBody>
      </p:sp>
    </p:spTree>
    <p:extLst>
      <p:ext uri="{BB962C8B-B14F-4D97-AF65-F5344CB8AC3E}">
        <p14:creationId xmlns:p14="http://schemas.microsoft.com/office/powerpoint/2010/main" xmlns="" val="1454042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Assessments</a:t>
            </a:r>
            <a:endParaRPr lang="en-US" dirty="0"/>
          </a:p>
        </p:txBody>
      </p:sp>
      <p:sp>
        <p:nvSpPr>
          <p:cNvPr id="3" name="Content Placeholder 2"/>
          <p:cNvSpPr>
            <a:spLocks noGrp="1"/>
          </p:cNvSpPr>
          <p:nvPr>
            <p:ph idx="1"/>
          </p:nvPr>
        </p:nvSpPr>
        <p:spPr/>
        <p:txBody>
          <a:bodyPr/>
          <a:lstStyle/>
          <a:p>
            <a:r>
              <a:rPr lang="en-US" dirty="0" smtClean="0"/>
              <a:t>District Assessments began in the 2010-2011 school year with our adoption of CSCOPE.</a:t>
            </a:r>
          </a:p>
          <a:p>
            <a:r>
              <a:rPr lang="en-US" dirty="0" smtClean="0"/>
              <a:t>Unit Assessments 1-4 times per six-weeks in all four core content areas for grades 2-12.</a:t>
            </a:r>
          </a:p>
          <a:p>
            <a:r>
              <a:rPr lang="en-US" dirty="0" smtClean="0"/>
              <a:t>Changed in the 2011-2012 school year.</a:t>
            </a:r>
          </a:p>
          <a:p>
            <a:r>
              <a:rPr lang="en-US" dirty="0" smtClean="0"/>
              <a:t>Six, Six-Week assessments in all four core content areas for grades 2-12.</a:t>
            </a:r>
          </a:p>
          <a:p>
            <a:endParaRPr lang="en-US" dirty="0"/>
          </a:p>
        </p:txBody>
      </p:sp>
    </p:spTree>
    <p:extLst>
      <p:ext uri="{BB962C8B-B14F-4D97-AF65-F5344CB8AC3E}">
        <p14:creationId xmlns:p14="http://schemas.microsoft.com/office/powerpoint/2010/main" xmlns="" val="307977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Monitoring learning and classroom instruction</a:t>
            </a:r>
          </a:p>
          <a:p>
            <a:r>
              <a:rPr lang="en-US" dirty="0" smtClean="0"/>
              <a:t>Identifying students and content for intervention</a:t>
            </a:r>
          </a:p>
          <a:p>
            <a:r>
              <a:rPr lang="en-US" dirty="0" smtClean="0"/>
              <a:t>Predictive measure of student performance on STAAR</a:t>
            </a:r>
          </a:p>
          <a:p>
            <a:endParaRPr lang="en-US" dirty="0" smtClean="0"/>
          </a:p>
        </p:txBody>
      </p:sp>
    </p:spTree>
    <p:extLst>
      <p:ext uri="{BB962C8B-B14F-4D97-AF65-F5344CB8AC3E}">
        <p14:creationId xmlns:p14="http://schemas.microsoft.com/office/powerpoint/2010/main" xmlns="" val="697350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Creation Process</a:t>
            </a:r>
            <a:endParaRPr lang="en-US" dirty="0"/>
          </a:p>
        </p:txBody>
      </p:sp>
      <p:sp>
        <p:nvSpPr>
          <p:cNvPr id="3" name="Content Placeholder 2"/>
          <p:cNvSpPr>
            <a:spLocks noGrp="1"/>
          </p:cNvSpPr>
          <p:nvPr>
            <p:ph idx="1"/>
          </p:nvPr>
        </p:nvSpPr>
        <p:spPr/>
        <p:txBody>
          <a:bodyPr/>
          <a:lstStyle/>
          <a:p>
            <a:r>
              <a:rPr lang="en-US" dirty="0" smtClean="0"/>
              <a:t>Teacher Teams</a:t>
            </a:r>
          </a:p>
          <a:p>
            <a:r>
              <a:rPr lang="en-US" dirty="0" smtClean="0"/>
              <a:t>District Level Instructional Coaches</a:t>
            </a:r>
          </a:p>
          <a:p>
            <a:r>
              <a:rPr lang="en-US" dirty="0" smtClean="0"/>
              <a:t>Content Coordinators</a:t>
            </a:r>
          </a:p>
          <a:p>
            <a:r>
              <a:rPr lang="en-US" dirty="0" smtClean="0"/>
              <a:t>Assistant Superintendent for Curriculum and Instruction</a:t>
            </a:r>
            <a:endParaRPr lang="en-US" dirty="0"/>
          </a:p>
        </p:txBody>
      </p:sp>
    </p:spTree>
    <p:extLst>
      <p:ext uri="{BB962C8B-B14F-4D97-AF65-F5344CB8AC3E}">
        <p14:creationId xmlns:p14="http://schemas.microsoft.com/office/powerpoint/2010/main" xmlns="" val="1165227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 Sentiment During the School Year</a:t>
            </a:r>
            <a:endParaRPr lang="en-US" dirty="0"/>
          </a:p>
        </p:txBody>
      </p:sp>
      <p:sp>
        <p:nvSpPr>
          <p:cNvPr id="3" name="Content Placeholder 2"/>
          <p:cNvSpPr>
            <a:spLocks noGrp="1"/>
          </p:cNvSpPr>
          <p:nvPr>
            <p:ph idx="1"/>
          </p:nvPr>
        </p:nvSpPr>
        <p:spPr/>
        <p:txBody>
          <a:bodyPr/>
          <a:lstStyle/>
          <a:p>
            <a:r>
              <a:rPr lang="en-US" dirty="0" smtClean="0"/>
              <a:t>Too hard</a:t>
            </a:r>
          </a:p>
          <a:p>
            <a:r>
              <a:rPr lang="en-US" dirty="0" smtClean="0"/>
              <a:t>Not aligned</a:t>
            </a:r>
          </a:p>
          <a:p>
            <a:r>
              <a:rPr lang="en-US" dirty="0" smtClean="0"/>
              <a:t>Used as a punitive “gotcha”</a:t>
            </a:r>
          </a:p>
          <a:p>
            <a:endParaRPr lang="en-US" dirty="0" smtClean="0"/>
          </a:p>
        </p:txBody>
      </p:sp>
    </p:spTree>
    <p:extLst>
      <p:ext uri="{BB962C8B-B14F-4D97-AF65-F5344CB8AC3E}">
        <p14:creationId xmlns:p14="http://schemas.microsoft.com/office/powerpoint/2010/main" xmlns="" val="1538980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“Like” Our Wall</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81000" y="1371600"/>
            <a:ext cx="8067874" cy="4800600"/>
          </a:xfrm>
          <a:prstGeom prst="rect">
            <a:avLst/>
          </a:prstGeom>
          <a:noFill/>
          <a:ln w="9525">
            <a:noFill/>
            <a:miter lim="800000"/>
            <a:headEnd/>
            <a:tailEnd/>
          </a:ln>
        </p:spPr>
      </p:pic>
      <p:sp>
        <p:nvSpPr>
          <p:cNvPr id="5" name="Rectangle 4"/>
          <p:cNvSpPr/>
          <p:nvPr/>
        </p:nvSpPr>
        <p:spPr>
          <a:xfrm>
            <a:off x="304800" y="6211669"/>
            <a:ext cx="8839200" cy="646331"/>
          </a:xfrm>
          <a:prstGeom prst="rect">
            <a:avLst/>
          </a:prstGeom>
        </p:spPr>
        <p:txBody>
          <a:bodyPr wrap="square">
            <a:spAutoFit/>
          </a:bodyPr>
          <a:lstStyle/>
          <a:p>
            <a:r>
              <a:rPr lang="en-US" dirty="0" smtClean="0">
                <a:hlinkClick r:id="rId3"/>
              </a:rPr>
              <a:t>http://www.facebook.com/pages/Region-17-Instructional-Leaders/204792002878635</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US" dirty="0"/>
          </a:p>
        </p:txBody>
      </p:sp>
      <p:sp>
        <p:nvSpPr>
          <p:cNvPr id="3" name="Content Placeholder 2"/>
          <p:cNvSpPr>
            <a:spLocks noGrp="1"/>
          </p:cNvSpPr>
          <p:nvPr>
            <p:ph idx="1"/>
          </p:nvPr>
        </p:nvSpPr>
        <p:spPr/>
        <p:txBody>
          <a:bodyPr/>
          <a:lstStyle/>
          <a:p>
            <a:r>
              <a:rPr lang="en-US" dirty="0" smtClean="0"/>
              <a:t>Once STAAR results were released the percentage of questions answered correctly on the various STAAR assessments were compared with the percentage of questions answered correctly on the district assessments.</a:t>
            </a:r>
            <a:endParaRPr lang="en-US" dirty="0"/>
          </a:p>
        </p:txBody>
      </p:sp>
    </p:spTree>
    <p:extLst>
      <p:ext uri="{BB962C8B-B14F-4D97-AF65-F5344CB8AC3E}">
        <p14:creationId xmlns:p14="http://schemas.microsoft.com/office/powerpoint/2010/main" xmlns="" val="3839806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Grade Science</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xmlns="" val="1767658707"/>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58835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Grade Science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70906417"/>
              </p:ext>
            </p:extLst>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2667000"/>
            <a:ext cx="2057400" cy="369332"/>
          </a:xfrm>
          <a:prstGeom prst="rect">
            <a:avLst/>
          </a:prstGeom>
          <a:noFill/>
        </p:spPr>
        <p:txBody>
          <a:bodyPr wrap="square" rtlCol="0">
            <a:spAutoFit/>
          </a:bodyPr>
          <a:lstStyle/>
          <a:p>
            <a:r>
              <a:rPr lang="en-US" dirty="0" smtClean="0"/>
              <a:t>Correlation: 0.85</a:t>
            </a:r>
            <a:endParaRPr lang="en-US" dirty="0"/>
          </a:p>
        </p:txBody>
      </p:sp>
    </p:spTree>
    <p:extLst>
      <p:ext uri="{BB962C8B-B14F-4D97-AF65-F5344CB8AC3E}">
        <p14:creationId xmlns:p14="http://schemas.microsoft.com/office/powerpoint/2010/main" xmlns="" val="3120731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r>
              <a:rPr lang="en-US" baseline="30000" dirty="0" smtClean="0"/>
              <a:t>th</a:t>
            </a:r>
            <a:r>
              <a:rPr lang="en-US" dirty="0" smtClean="0"/>
              <a:t> Grade Science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41237283"/>
              </p:ext>
            </p:extLst>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3559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r>
              <a:rPr lang="en-US" baseline="30000" dirty="0" smtClean="0"/>
              <a:t>th</a:t>
            </a:r>
            <a:r>
              <a:rPr lang="en-US" dirty="0" smtClean="0"/>
              <a:t> Grade Science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95339866"/>
              </p:ext>
            </p:extLst>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44232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Grade Math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29333663"/>
              </p:ext>
            </p:extLst>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87013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Grade Math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86812454"/>
              </p:ext>
            </p:extLst>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2667000"/>
            <a:ext cx="2057400" cy="369332"/>
          </a:xfrm>
          <a:prstGeom prst="rect">
            <a:avLst/>
          </a:prstGeom>
          <a:noFill/>
        </p:spPr>
        <p:txBody>
          <a:bodyPr wrap="square" rtlCol="0">
            <a:spAutoFit/>
          </a:bodyPr>
          <a:lstStyle/>
          <a:p>
            <a:r>
              <a:rPr lang="en-US" dirty="0" smtClean="0"/>
              <a:t>Correlation: 0.92</a:t>
            </a:r>
            <a:endParaRPr lang="en-US" dirty="0"/>
          </a:p>
        </p:txBody>
      </p:sp>
    </p:spTree>
    <p:extLst>
      <p:ext uri="{BB962C8B-B14F-4D97-AF65-F5344CB8AC3E}">
        <p14:creationId xmlns:p14="http://schemas.microsoft.com/office/powerpoint/2010/main" xmlns="" val="3059129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r>
              <a:rPr lang="en-US" baseline="30000" dirty="0" smtClean="0"/>
              <a:t>th</a:t>
            </a:r>
            <a:r>
              <a:rPr lang="en-US" dirty="0" smtClean="0"/>
              <a:t> Grade Math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520746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6654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r>
              <a:rPr lang="en-US" baseline="30000" dirty="0" smtClean="0"/>
              <a:t>th</a:t>
            </a:r>
            <a:r>
              <a:rPr lang="en-US" dirty="0" smtClean="0"/>
              <a:t> Grade Math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23840921"/>
              </p:ext>
            </p:extLst>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2667000"/>
            <a:ext cx="2057400" cy="369332"/>
          </a:xfrm>
          <a:prstGeom prst="rect">
            <a:avLst/>
          </a:prstGeom>
          <a:noFill/>
        </p:spPr>
        <p:txBody>
          <a:bodyPr wrap="square" rtlCol="0">
            <a:spAutoFit/>
          </a:bodyPr>
          <a:lstStyle/>
          <a:p>
            <a:r>
              <a:rPr lang="en-US" dirty="0" smtClean="0"/>
              <a:t>Correlation: 0.90</a:t>
            </a:r>
            <a:endParaRPr lang="en-US" dirty="0"/>
          </a:p>
        </p:txBody>
      </p:sp>
    </p:spTree>
    <p:extLst>
      <p:ext uri="{BB962C8B-B14F-4D97-AF65-F5344CB8AC3E}">
        <p14:creationId xmlns:p14="http://schemas.microsoft.com/office/powerpoint/2010/main" xmlns="" val="4190438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Comments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“…given </a:t>
            </a:r>
            <a:r>
              <a:rPr lang="en-US" dirty="0"/>
              <a:t>that practice should be more intense than the game, would it be a problem to increase the rigor on the middle school tests a little</a:t>
            </a:r>
            <a:r>
              <a:rPr lang="en-US" dirty="0" smtClean="0"/>
              <a:t>?”</a:t>
            </a:r>
          </a:p>
          <a:p>
            <a:endParaRPr lang="en-US" dirty="0" smtClean="0"/>
          </a:p>
          <a:p>
            <a:r>
              <a:rPr lang="en-US" dirty="0" smtClean="0"/>
              <a:t>“That's </a:t>
            </a:r>
            <a:r>
              <a:rPr lang="en-US" dirty="0"/>
              <a:t>great. Guess it was worth taking all those really difficult tests you guys made </a:t>
            </a:r>
            <a:r>
              <a:rPr lang="en-US" dirty="0" smtClean="0"/>
              <a:t>up.  Thanks </a:t>
            </a:r>
            <a:r>
              <a:rPr lang="en-US" dirty="0"/>
              <a:t>for your diligent work</a:t>
            </a:r>
            <a:r>
              <a:rPr lang="en-US" dirty="0" smtClean="0"/>
              <a:t>.”</a:t>
            </a:r>
          </a:p>
          <a:p>
            <a:endParaRPr lang="en-US" dirty="0" smtClean="0"/>
          </a:p>
          <a:p>
            <a:r>
              <a:rPr lang="en-US" dirty="0" smtClean="0"/>
              <a:t>“Close </a:t>
            </a:r>
            <a:r>
              <a:rPr lang="en-US" dirty="0"/>
              <a:t>running between the two. Kudos for writing assessments with the rigor of STARR</a:t>
            </a:r>
            <a:r>
              <a:rPr lang="en-US" dirty="0" smtClean="0"/>
              <a:t>.”</a:t>
            </a:r>
          </a:p>
          <a:p>
            <a:pPr marL="0" indent="0">
              <a:buNone/>
            </a:pPr>
            <a:endParaRPr lang="en-US" dirty="0" smtClean="0"/>
          </a:p>
          <a:p>
            <a:r>
              <a:rPr lang="en-US" dirty="0" smtClean="0"/>
              <a:t>“Several </a:t>
            </a:r>
            <a:r>
              <a:rPr lang="en-US" dirty="0"/>
              <a:t>hypotheses can be generated based on this data depending on the angle one wants to take such as trends in 5th through biology, valid comparison between our district assessments and the STAAR (an assessment we have only seen snapshots), etc. I am impressed the scores between the two were not light-years different</a:t>
            </a:r>
            <a:r>
              <a:rPr lang="en-US" dirty="0" smtClean="0"/>
              <a:t>.”</a:t>
            </a:r>
            <a:endParaRPr lang="en-US" dirty="0"/>
          </a:p>
          <a:p>
            <a:endParaRPr lang="en-US" dirty="0"/>
          </a:p>
        </p:txBody>
      </p:sp>
    </p:spTree>
    <p:extLst>
      <p:ext uri="{BB962C8B-B14F-4D97-AF65-F5344CB8AC3E}">
        <p14:creationId xmlns:p14="http://schemas.microsoft.com/office/powerpoint/2010/main" xmlns="" val="3602703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143000"/>
          </a:xfrm>
        </p:spPr>
        <p:txBody>
          <a:bodyPr>
            <a:noAutofit/>
          </a:bodyPr>
          <a:lstStyle/>
          <a:p>
            <a:r>
              <a:rPr lang="en-US" sz="4000" dirty="0" smtClean="0"/>
              <a:t>https://blogs.esc17.net/users/tduncan/</a:t>
            </a:r>
            <a:br>
              <a:rPr lang="en-US" sz="4000" dirty="0" smtClean="0"/>
            </a:br>
            <a:endParaRPr lang="en-US" sz="4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447800"/>
            <a:ext cx="8168640" cy="5105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600200"/>
            <a:ext cx="8382000" cy="4525963"/>
          </a:xfrm>
        </p:spPr>
        <p:txBody>
          <a:bodyPr>
            <a:normAutofit/>
          </a:bodyPr>
          <a:lstStyle/>
          <a:p>
            <a:pPr marL="0" indent="0" eaLnBrk="1" hangingPunct="1">
              <a:buFontTx/>
              <a:buNone/>
            </a:pPr>
            <a:r>
              <a:rPr lang="en-US" sz="3600" dirty="0" smtClean="0"/>
              <a:t>“Structural change that is not supported by cultural change will eventually be overwhelmed by the culture, for it is in the culture that any organization finds meaning and stability.”</a:t>
            </a:r>
          </a:p>
          <a:p>
            <a:pPr marL="0" indent="0" eaLnBrk="1" hangingPunct="1">
              <a:lnSpc>
                <a:spcPct val="80000"/>
              </a:lnSpc>
              <a:buFontTx/>
              <a:buNone/>
            </a:pPr>
            <a:endParaRPr lang="en-US" sz="3600" dirty="0" smtClean="0"/>
          </a:p>
          <a:p>
            <a:pPr marL="0" indent="0" algn="r" eaLnBrk="1" hangingPunct="1">
              <a:lnSpc>
                <a:spcPct val="80000"/>
              </a:lnSpc>
              <a:buFontTx/>
              <a:buNone/>
            </a:pPr>
            <a:r>
              <a:rPr lang="en-US" sz="2800" dirty="0" smtClean="0"/>
              <a:t>	  		</a:t>
            </a:r>
            <a:r>
              <a:rPr lang="en-US" sz="2000" dirty="0" err="1" smtClean="0"/>
              <a:t>Schlechty</a:t>
            </a:r>
            <a:r>
              <a:rPr lang="en-US" sz="2000" dirty="0" smtClean="0"/>
              <a:t>, </a:t>
            </a:r>
            <a:r>
              <a:rPr lang="en-US" sz="2000" i="1" dirty="0" smtClean="0"/>
              <a:t>Shaking Up the Schoolhouse: </a:t>
            </a:r>
          </a:p>
          <a:p>
            <a:pPr marL="0" indent="0" algn="r" eaLnBrk="1" hangingPunct="1">
              <a:lnSpc>
                <a:spcPct val="80000"/>
              </a:lnSpc>
              <a:buFontTx/>
              <a:buNone/>
            </a:pPr>
            <a:r>
              <a:rPr lang="en-US" sz="2000" i="1" dirty="0" smtClean="0"/>
              <a:t>How to Support and Sustain Educational Innovation</a:t>
            </a:r>
            <a:r>
              <a:rPr lang="en-US" sz="2000" dirty="0" smtClean="0"/>
              <a:t> </a:t>
            </a:r>
          </a:p>
          <a:p>
            <a:pPr marL="0" indent="0" algn="r" eaLnBrk="1" hangingPunct="1">
              <a:lnSpc>
                <a:spcPct val="80000"/>
              </a:lnSpc>
              <a:buFontTx/>
              <a:buNone/>
            </a:pPr>
            <a:r>
              <a:rPr lang="en-US" sz="2000" dirty="0" smtClean="0"/>
              <a:t>(2001), p. 52</a:t>
            </a:r>
          </a:p>
        </p:txBody>
      </p:sp>
      <p:sp>
        <p:nvSpPr>
          <p:cNvPr id="7170" name="Rectangle 2"/>
          <p:cNvSpPr>
            <a:spLocks noGrp="1" noChangeArrowheads="1"/>
          </p:cNvSpPr>
          <p:nvPr>
            <p:ph type="title"/>
          </p:nvPr>
        </p:nvSpPr>
        <p:spPr/>
        <p:txBody>
          <a:bodyPr/>
          <a:lstStyle/>
          <a:p>
            <a:pPr eaLnBrk="1" hangingPunct="1"/>
            <a:r>
              <a:rPr lang="en-US" smtClean="0"/>
              <a:t>Cultural Change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Casual Approach To Schooling Will Get You Killed</a:t>
            </a:r>
            <a:endParaRPr lang="en-US" dirty="0"/>
          </a:p>
        </p:txBody>
      </p:sp>
      <p:sp>
        <p:nvSpPr>
          <p:cNvPr id="6" name="Content Placeholder 5"/>
          <p:cNvSpPr>
            <a:spLocks noGrp="1"/>
          </p:cNvSpPr>
          <p:nvPr>
            <p:ph idx="1"/>
          </p:nvPr>
        </p:nvSpPr>
        <p:spPr>
          <a:xfrm>
            <a:off x="304800" y="1371600"/>
            <a:ext cx="8458200" cy="5257800"/>
          </a:xfrm>
        </p:spPr>
        <p:txBody>
          <a:bodyPr>
            <a:normAutofit fontScale="77500" lnSpcReduction="20000"/>
          </a:bodyPr>
          <a:lstStyle/>
          <a:p>
            <a:endParaRPr lang="en-US" dirty="0" smtClean="0"/>
          </a:p>
          <a:p>
            <a:r>
              <a:rPr lang="en-US" sz="3400" dirty="0" smtClean="0"/>
              <a:t>A response to a teacher I gave recently not pleased with her students’ performance:</a:t>
            </a:r>
          </a:p>
          <a:p>
            <a:pPr lvl="1"/>
            <a:r>
              <a:rPr lang="en-US" sz="2900" dirty="0" smtClean="0"/>
              <a:t>I will say social studies teachers generally must expect more.  Students must see primary sources 4 times a week and talk about them out loud for a grade.  Writing and talking must be the grades.  Worksheets will not mean a lot. Content cannot be seen only in its immediate context. It must be connected across time conceptually.  </a:t>
            </a:r>
          </a:p>
          <a:p>
            <a:pPr lvl="1"/>
            <a:r>
              <a:rPr lang="en-US" sz="2900" dirty="0" smtClean="0"/>
              <a:t>I will say this to everyone. There is not time to waste anymore. It must be intense everyday all day and even on Friday after the pep rally.   We must provide students immediate feedback when we find out they do not know something.  Teachers must become as sophisticated as the lawyer or engineer in their practice and get after it with an intensity resembling Bobby Knight after a bad call.  This is not casual schooling as the economy will not allow us to be casual and informal or relaxed</a:t>
            </a:r>
            <a:r>
              <a:rPr lang="en-US" dirty="0" smtClean="0"/>
              <a:t>.</a:t>
            </a:r>
          </a:p>
          <a:p>
            <a:pPr lvl="1">
              <a:buNone/>
            </a:pPr>
            <a:endParaRPr lang="en-US" dirty="0" smtClean="0"/>
          </a:p>
          <a:p>
            <a:endParaRPr lang="en-US" dirty="0"/>
          </a:p>
        </p:txBody>
      </p:sp>
      <p:sp>
        <p:nvSpPr>
          <p:cNvPr id="4" name="TextBox 3"/>
          <p:cNvSpPr txBox="1"/>
          <p:nvPr/>
        </p:nvSpPr>
        <p:spPr>
          <a:xfrm>
            <a:off x="1371600" y="2133600"/>
            <a:ext cx="184731" cy="369332"/>
          </a:xfrm>
          <a:prstGeom prst="rect">
            <a:avLst/>
          </a:prstGeom>
          <a:noFill/>
        </p:spPr>
        <p:txBody>
          <a:bodyPr wrap="none" rtlCol="0">
            <a:spAutoFit/>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362200"/>
            <a:ext cx="7162800" cy="1470025"/>
          </a:xfrm>
        </p:spPr>
        <p:txBody>
          <a:bodyPr/>
          <a:lstStyle/>
          <a:p>
            <a:r>
              <a:rPr lang="en-US" dirty="0" smtClean="0"/>
              <a:t>Data </a:t>
            </a:r>
            <a:r>
              <a:rPr lang="en-US" b="1" dirty="0" smtClean="0">
                <a:solidFill>
                  <a:srgbClr val="800000"/>
                </a:solidFill>
              </a:rPr>
              <a:t>HOT</a:t>
            </a:r>
            <a:r>
              <a:rPr lang="en-US" dirty="0" smtClean="0">
                <a:solidFill>
                  <a:srgbClr val="800000"/>
                </a:solidFill>
              </a:rPr>
              <a:t> </a:t>
            </a:r>
            <a:r>
              <a:rPr lang="en-US" dirty="0" smtClean="0"/>
              <a:t>Spots</a:t>
            </a:r>
            <a:endParaRPr lang="en-US" dirty="0"/>
          </a:p>
        </p:txBody>
      </p:sp>
      <p:sp>
        <p:nvSpPr>
          <p:cNvPr id="4" name="Subtitle 3"/>
          <p:cNvSpPr>
            <a:spLocks noGrp="1"/>
          </p:cNvSpPr>
          <p:nvPr>
            <p:ph type="subTitle" idx="1"/>
          </p:nvPr>
        </p:nvSpPr>
        <p:spPr>
          <a:xfrm>
            <a:off x="381000" y="2438400"/>
            <a:ext cx="8229600" cy="1752600"/>
          </a:xfrm>
        </p:spPr>
        <p:txBody>
          <a:bodyPr/>
          <a:lstStyle/>
          <a:p>
            <a:endParaRPr lang="en-US" dirty="0" smtClean="0">
              <a:hlinkClick r:id="rId2"/>
            </a:endParaRPr>
          </a:p>
          <a:p>
            <a:endParaRPr lang="en-US" dirty="0" smtClean="0">
              <a:hlinkClick r:id="rId2"/>
            </a:endParaRPr>
          </a:p>
          <a:p>
            <a:r>
              <a:rPr lang="en-US" dirty="0" smtClean="0">
                <a:hlinkClick r:id="rId2"/>
              </a:rPr>
              <a:t>http://www.tea.state.tx.us/student.assessment/staar/exptested/</a:t>
            </a:r>
            <a:endParaRPr lang="en-US" dirty="0" smtClean="0"/>
          </a:p>
          <a:p>
            <a:endParaRPr lang="en-US" dirty="0"/>
          </a:p>
        </p:txBody>
      </p:sp>
      <p:sp>
        <p:nvSpPr>
          <p:cNvPr id="2" name="Slide Number Placeholder 1"/>
          <p:cNvSpPr>
            <a:spLocks noGrp="1"/>
          </p:cNvSpPr>
          <p:nvPr>
            <p:ph type="sldNum" sz="quarter" idx="12"/>
          </p:nvPr>
        </p:nvSpPr>
        <p:spPr/>
        <p:txBody>
          <a:bodyPr/>
          <a:lstStyle/>
          <a:p>
            <a:fld id="{9C66DA27-38CB-4875-BB22-584C32679BF5}" type="slidenum">
              <a:rPr lang="en-US" smtClean="0">
                <a:solidFill>
                  <a:prstClr val="black">
                    <a:tint val="75000"/>
                  </a:prstClr>
                </a:solidFill>
              </a:rPr>
              <a:pPr/>
              <a:t>32</a:t>
            </a:fld>
            <a:endParaRPr lang="en-US">
              <a:solidFill>
                <a:prstClr val="black">
                  <a:tint val="75000"/>
                </a:prstClr>
              </a:solidFill>
            </a:endParaRPr>
          </a:p>
        </p:txBody>
      </p:sp>
      <p:pic>
        <p:nvPicPr>
          <p:cNvPr id="5" name="Picture 4" descr="fire.jp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38926"/>
          <a:stretch/>
        </p:blipFill>
        <p:spPr>
          <a:xfrm>
            <a:off x="-320040" y="4092004"/>
            <a:ext cx="9692640" cy="2765996"/>
          </a:xfrm>
          <a:prstGeom prst="rect">
            <a:avLst/>
          </a:prstGeom>
        </p:spPr>
      </p:pic>
    </p:spTree>
    <p:extLst>
      <p:ext uri="{BB962C8B-B14F-4D97-AF65-F5344CB8AC3E}">
        <p14:creationId xmlns="" xmlns:p14="http://schemas.microsoft.com/office/powerpoint/2010/main" val="16451990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 Released In Excel</a:t>
            </a:r>
            <a:endParaRPr lang="en-US" dirty="0"/>
          </a:p>
        </p:txBody>
      </p:sp>
      <p:graphicFrame>
        <p:nvGraphicFramePr>
          <p:cNvPr id="6" name="Content Placeholder 5"/>
          <p:cNvGraphicFramePr>
            <a:graphicFrameLocks noGrp="1"/>
          </p:cNvGraphicFramePr>
          <p:nvPr>
            <p:ph idx="1"/>
          </p:nvPr>
        </p:nvGraphicFramePr>
        <p:xfrm>
          <a:off x="152400" y="1371601"/>
          <a:ext cx="8686800" cy="5268063"/>
        </p:xfrm>
        <a:graphic>
          <a:graphicData uri="http://schemas.openxmlformats.org/drawingml/2006/table">
            <a:tbl>
              <a:tblPr firstRow="1" bandRow="1">
                <a:tableStyleId>{5C22544A-7EE6-4342-B048-85BDC9FD1C3A}</a:tableStyleId>
              </a:tblPr>
              <a:tblGrid>
                <a:gridCol w="1085850"/>
                <a:gridCol w="1085850"/>
                <a:gridCol w="1085850"/>
                <a:gridCol w="1085850"/>
                <a:gridCol w="1085850"/>
                <a:gridCol w="1085850"/>
                <a:gridCol w="1085850"/>
                <a:gridCol w="1085850"/>
              </a:tblGrid>
              <a:tr h="639342">
                <a:tc>
                  <a:txBody>
                    <a:bodyPr/>
                    <a:lstStyle/>
                    <a:p>
                      <a:pPr algn="ctr" fontAlgn="b"/>
                      <a:r>
                        <a:rPr lang="en-US" sz="1400" b="0" i="0" u="none" strike="noStrike" dirty="0">
                          <a:solidFill>
                            <a:srgbClr val="000000"/>
                          </a:solidFill>
                          <a:latin typeface="Calibri"/>
                        </a:rPr>
                        <a:t>GRADE</a:t>
                      </a:r>
                    </a:p>
                  </a:txBody>
                  <a:tcPr marL="9525" marR="9525" marT="9525" marB="0" anchor="b"/>
                </a:tc>
                <a:tc>
                  <a:txBody>
                    <a:bodyPr/>
                    <a:lstStyle/>
                    <a:p>
                      <a:pPr algn="ctr" fontAlgn="b"/>
                      <a:r>
                        <a:rPr lang="en-US" sz="1400" b="0" i="0" u="none" strike="noStrike" dirty="0">
                          <a:solidFill>
                            <a:srgbClr val="000000"/>
                          </a:solidFill>
                          <a:latin typeface="Calibri"/>
                        </a:rPr>
                        <a:t>LANGUAGE</a:t>
                      </a:r>
                    </a:p>
                  </a:txBody>
                  <a:tcPr marL="9525" marR="9525" marT="9525" marB="0" anchor="b"/>
                </a:tc>
                <a:tc>
                  <a:txBody>
                    <a:bodyPr/>
                    <a:lstStyle/>
                    <a:p>
                      <a:pPr algn="ctr" fontAlgn="b"/>
                      <a:r>
                        <a:rPr lang="en-US" sz="1400" b="0" i="0" u="none" strike="noStrike" dirty="0">
                          <a:solidFill>
                            <a:srgbClr val="000000"/>
                          </a:solidFill>
                          <a:latin typeface="Calibri"/>
                        </a:rPr>
                        <a:t>SUBJECT</a:t>
                      </a:r>
                    </a:p>
                  </a:txBody>
                  <a:tcPr marL="9525" marR="9525" marT="9525" marB="0" anchor="b"/>
                </a:tc>
                <a:tc>
                  <a:txBody>
                    <a:bodyPr/>
                    <a:lstStyle/>
                    <a:p>
                      <a:pPr algn="ctr" fontAlgn="b"/>
                      <a:r>
                        <a:rPr lang="en-US" sz="1400" b="0" i="0" u="none" strike="noStrike" dirty="0">
                          <a:solidFill>
                            <a:srgbClr val="000000"/>
                          </a:solidFill>
                          <a:latin typeface="Calibri"/>
                        </a:rPr>
                        <a:t>ITEM</a:t>
                      </a:r>
                    </a:p>
                  </a:txBody>
                  <a:tcPr marL="9525" marR="9525" marT="9525" marB="0" anchor="b"/>
                </a:tc>
                <a:tc>
                  <a:txBody>
                    <a:bodyPr/>
                    <a:lstStyle/>
                    <a:p>
                      <a:pPr algn="ctr" fontAlgn="b"/>
                      <a:r>
                        <a:rPr lang="en-US" sz="1400" b="0" i="0" u="none" strike="noStrike" dirty="0">
                          <a:solidFill>
                            <a:srgbClr val="000000"/>
                          </a:solidFill>
                          <a:latin typeface="Calibri"/>
                        </a:rPr>
                        <a:t>REPORTING CATEGORY</a:t>
                      </a:r>
                    </a:p>
                  </a:txBody>
                  <a:tcPr marL="9525" marR="9525" marT="9525" marB="0" anchor="b"/>
                </a:tc>
                <a:tc>
                  <a:txBody>
                    <a:bodyPr/>
                    <a:lstStyle/>
                    <a:p>
                      <a:pPr algn="ctr" fontAlgn="b"/>
                      <a:r>
                        <a:rPr lang="en-US" sz="1400" b="0" i="0" u="none" strike="noStrike" dirty="0">
                          <a:solidFill>
                            <a:srgbClr val="000000"/>
                          </a:solidFill>
                          <a:latin typeface="Calibri"/>
                        </a:rPr>
                        <a:t>CONTENT STUDENT EXPECTATION</a:t>
                      </a:r>
                    </a:p>
                  </a:txBody>
                  <a:tcPr marL="9525" marR="9525" marT="9525" marB="0" anchor="b"/>
                </a:tc>
                <a:tc>
                  <a:txBody>
                    <a:bodyPr/>
                    <a:lstStyle/>
                    <a:p>
                      <a:pPr algn="ctr" fontAlgn="b"/>
                      <a:r>
                        <a:rPr lang="en-US" sz="1400" b="0" i="0" u="none" strike="noStrike" dirty="0">
                          <a:solidFill>
                            <a:srgbClr val="000000"/>
                          </a:solidFill>
                          <a:latin typeface="Calibri"/>
                        </a:rPr>
                        <a:t>PROCESS STUDENT EXPECTATION</a:t>
                      </a:r>
                    </a:p>
                  </a:txBody>
                  <a:tcPr marL="9525" marR="9525" marT="9525" marB="0" anchor="b"/>
                </a:tc>
                <a:tc>
                  <a:txBody>
                    <a:bodyPr/>
                    <a:lstStyle/>
                    <a:p>
                      <a:pPr algn="ctr" fontAlgn="b"/>
                      <a:r>
                        <a:rPr lang="en-US" sz="1400" b="0" i="0" u="none" strike="noStrike" dirty="0">
                          <a:solidFill>
                            <a:srgbClr val="000000"/>
                          </a:solidFill>
                          <a:latin typeface="Calibri"/>
                        </a:rPr>
                        <a:t>TEST DATE</a:t>
                      </a:r>
                    </a:p>
                  </a:txBody>
                  <a:tcPr marL="9525" marR="9525" marT="9525" marB="0" anchor="b"/>
                </a:tc>
              </a:tr>
              <a:tr h="355266">
                <a:tc>
                  <a:txBody>
                    <a:bodyPr/>
                    <a:lstStyle/>
                    <a:p>
                      <a:pPr algn="ctr" fontAlgn="b"/>
                      <a:r>
                        <a:rPr lang="en-US" sz="1400" b="0" i="0" u="none" strike="noStrike" dirty="0">
                          <a:solidFill>
                            <a:srgbClr val="000000"/>
                          </a:solidFill>
                          <a:latin typeface="Calibri"/>
                        </a:rPr>
                        <a:t>8</a:t>
                      </a:r>
                    </a:p>
                  </a:txBody>
                  <a:tcPr marL="9525" marR="9525" marT="9525" marB="0" anchor="b"/>
                </a:tc>
                <a:tc>
                  <a:txBody>
                    <a:bodyPr/>
                    <a:lstStyle/>
                    <a:p>
                      <a:pPr algn="ctr" fontAlgn="b"/>
                      <a:r>
                        <a:rPr lang="en-US" sz="1400" b="0" i="0" u="none" strike="noStrike" dirty="0">
                          <a:solidFill>
                            <a:srgbClr val="000000"/>
                          </a:solidFill>
                          <a:latin typeface="Calibri"/>
                        </a:rPr>
                        <a:t>English</a:t>
                      </a:r>
                    </a:p>
                  </a:txBody>
                  <a:tcPr marL="9525" marR="9525" marT="9525" marB="0" anchor="b"/>
                </a:tc>
                <a:tc>
                  <a:txBody>
                    <a:bodyPr/>
                    <a:lstStyle/>
                    <a:p>
                      <a:pPr algn="ctr" fontAlgn="b"/>
                      <a:r>
                        <a:rPr lang="en-US" sz="1400" b="0" i="0" u="none" strike="noStrike" dirty="0">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1</a:t>
                      </a:r>
                    </a:p>
                  </a:txBody>
                  <a:tcPr marL="9525" marR="9525" marT="9525" marB="0" anchor="b"/>
                </a:tc>
                <a:tc>
                  <a:txBody>
                    <a:bodyPr/>
                    <a:lstStyle/>
                    <a:p>
                      <a:pPr algn="ctr" fontAlgn="b"/>
                      <a:r>
                        <a:rPr lang="en-US" sz="1400" b="0" i="0" u="none" strike="noStrike">
                          <a:solidFill>
                            <a:srgbClr val="000000"/>
                          </a:solidFill>
                          <a:latin typeface="Calibri"/>
                        </a:rPr>
                        <a:t>3</a:t>
                      </a:r>
                    </a:p>
                  </a:txBody>
                  <a:tcPr marL="9525" marR="9525" marT="9525" marB="0" anchor="b"/>
                </a:tc>
                <a:tc>
                  <a:txBody>
                    <a:bodyPr/>
                    <a:lstStyle/>
                    <a:p>
                      <a:pPr algn="ctr" fontAlgn="b"/>
                      <a:r>
                        <a:rPr lang="en-US" sz="1400" b="0" i="0" u="none" strike="noStrike" dirty="0">
                          <a:solidFill>
                            <a:srgbClr val="000000"/>
                          </a:solidFill>
                          <a:latin typeface="Calibri"/>
                        </a:rPr>
                        <a:t>8.7(A)</a:t>
                      </a:r>
                    </a:p>
                  </a:txBody>
                  <a:tcPr marL="9525" marR="9525" marT="9525" marB="0" anchor="b"/>
                </a:tc>
                <a:tc>
                  <a:txBody>
                    <a:bodyPr/>
                    <a:lstStyle/>
                    <a:p>
                      <a:pPr algn="ctr" fontAlgn="b"/>
                      <a:r>
                        <a:rPr lang="en-US" sz="1400" b="0" i="0" u="none" strike="noStrike">
                          <a:solidFill>
                            <a:srgbClr val="000000"/>
                          </a:solidFill>
                          <a:latin typeface="Calibri"/>
                        </a:rPr>
                        <a:t>8.3(B)</a:t>
                      </a:r>
                    </a:p>
                  </a:txBody>
                  <a:tcPr marL="9525" marR="9525" marT="9525" marB="0" anchor="b"/>
                </a:tc>
                <a:tc>
                  <a:txBody>
                    <a:bodyPr/>
                    <a:lstStyle/>
                    <a:p>
                      <a:pPr algn="ctr" fontAlgn="b"/>
                      <a:r>
                        <a:rPr lang="en-US" sz="1400" b="0" i="0" u="none" strike="noStrike">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dirty="0">
                          <a:solidFill>
                            <a:srgbClr val="000000"/>
                          </a:solidFill>
                          <a:latin typeface="Calibri"/>
                        </a:rPr>
                        <a:t>English</a:t>
                      </a:r>
                    </a:p>
                  </a:txBody>
                  <a:tcPr marL="9525" marR="9525" marT="9525" marB="0" anchor="b"/>
                </a:tc>
                <a:tc>
                  <a:txBody>
                    <a:bodyPr/>
                    <a:lstStyle/>
                    <a:p>
                      <a:pPr algn="ctr" fontAlgn="b"/>
                      <a:r>
                        <a:rPr lang="en-US" sz="1400" b="0" i="0" u="none" strike="noStrike" dirty="0">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2</a:t>
                      </a:r>
                    </a:p>
                  </a:txBody>
                  <a:tcPr marL="9525" marR="9525" marT="9525" marB="0" anchor="b"/>
                </a:tc>
                <a:tc>
                  <a:txBody>
                    <a:bodyPr/>
                    <a:lstStyle/>
                    <a:p>
                      <a:pPr algn="ctr" fontAlgn="b"/>
                      <a:r>
                        <a:rPr lang="en-US" sz="1400" b="0" i="0" u="none" strike="noStrike">
                          <a:solidFill>
                            <a:srgbClr val="000000"/>
                          </a:solidFill>
                          <a:latin typeface="Calibri"/>
                        </a:rPr>
                        <a:t>2</a:t>
                      </a:r>
                    </a:p>
                  </a:txBody>
                  <a:tcPr marL="9525" marR="9525" marT="9525" marB="0" anchor="b"/>
                </a:tc>
                <a:tc>
                  <a:txBody>
                    <a:bodyPr/>
                    <a:lstStyle/>
                    <a:p>
                      <a:pPr algn="ctr" fontAlgn="b"/>
                      <a:r>
                        <a:rPr lang="en-US" sz="1400" b="0" i="0" u="none" strike="noStrike" dirty="0">
                          <a:solidFill>
                            <a:srgbClr val="000000"/>
                          </a:solidFill>
                          <a:latin typeface="Calibri"/>
                        </a:rPr>
                        <a:t>7.7(A)</a:t>
                      </a:r>
                    </a:p>
                  </a:txBody>
                  <a:tcPr marL="9525" marR="9525" marT="9525" marB="0" anchor="b"/>
                </a:tc>
                <a:tc>
                  <a:txBody>
                    <a:bodyPr/>
                    <a:lstStyle/>
                    <a:p>
                      <a:pPr algn="ctr" fontAlgn="b"/>
                      <a:r>
                        <a:rPr lang="en-US" sz="1400" b="0" i="0" u="none" strike="noStrike" dirty="0">
                          <a:solidFill>
                            <a:srgbClr val="000000"/>
                          </a:solidFill>
                          <a:latin typeface="Calibri"/>
                        </a:rPr>
                        <a:t>8.2(E)</a:t>
                      </a:r>
                    </a:p>
                  </a:txBody>
                  <a:tcPr marL="9525" marR="9525" marT="9525" marB="0" anchor="b"/>
                </a:tc>
                <a:tc>
                  <a:txBody>
                    <a:bodyPr/>
                    <a:lstStyle/>
                    <a:p>
                      <a:pPr algn="ctr" fontAlgn="b"/>
                      <a:r>
                        <a:rPr lang="en-US" sz="1400" b="0" i="0" u="none" strike="noStrike">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dirty="0">
                          <a:solidFill>
                            <a:srgbClr val="000000"/>
                          </a:solidFill>
                          <a:latin typeface="Calibri"/>
                        </a:rPr>
                        <a:t>Science</a:t>
                      </a:r>
                    </a:p>
                  </a:txBody>
                  <a:tcPr marL="9525" marR="9525" marT="9525" marB="0" anchor="b"/>
                </a:tc>
                <a:tc>
                  <a:txBody>
                    <a:bodyPr/>
                    <a:lstStyle/>
                    <a:p>
                      <a:pPr algn="ctr" fontAlgn="b"/>
                      <a:r>
                        <a:rPr lang="en-US" sz="1400" b="0" i="0" u="none" strike="noStrike" dirty="0">
                          <a:solidFill>
                            <a:srgbClr val="000000"/>
                          </a:solidFill>
                          <a:latin typeface="Calibri"/>
                        </a:rPr>
                        <a:t>3</a:t>
                      </a:r>
                    </a:p>
                  </a:txBody>
                  <a:tcPr marL="9525" marR="9525" marT="9525" marB="0" anchor="b"/>
                </a:tc>
                <a:tc>
                  <a:txBody>
                    <a:bodyPr/>
                    <a:lstStyle/>
                    <a:p>
                      <a:pPr algn="ctr" fontAlgn="b"/>
                      <a:r>
                        <a:rPr lang="en-US" sz="1400" b="0" i="0" u="none" strike="noStrike">
                          <a:solidFill>
                            <a:srgbClr val="000000"/>
                          </a:solidFill>
                          <a:latin typeface="Calibri"/>
                        </a:rPr>
                        <a:t>4</a:t>
                      </a:r>
                    </a:p>
                  </a:txBody>
                  <a:tcPr marL="9525" marR="9525" marT="9525" marB="0" anchor="b"/>
                </a:tc>
                <a:tc>
                  <a:txBody>
                    <a:bodyPr/>
                    <a:lstStyle/>
                    <a:p>
                      <a:pPr algn="ctr" fontAlgn="b"/>
                      <a:r>
                        <a:rPr lang="en-US" sz="1400" b="0" i="0" u="none" strike="noStrike">
                          <a:solidFill>
                            <a:srgbClr val="000000"/>
                          </a:solidFill>
                          <a:latin typeface="Calibri"/>
                        </a:rPr>
                        <a:t>8.11(A)</a:t>
                      </a:r>
                    </a:p>
                  </a:txBody>
                  <a:tcPr marL="9525" marR="9525" marT="9525" marB="0" anchor="b"/>
                </a:tc>
                <a:tc>
                  <a:txBody>
                    <a:bodyPr/>
                    <a:lstStyle/>
                    <a:p>
                      <a:pPr algn="ctr" fontAlgn="b"/>
                      <a:r>
                        <a:rPr lang="en-US" sz="1400" b="0" i="0" u="none" strike="noStrike" dirty="0">
                          <a:solidFill>
                            <a:srgbClr val="000000"/>
                          </a:solidFill>
                          <a:latin typeface="Calibri"/>
                        </a:rPr>
                        <a:t>8.3(B)</a:t>
                      </a:r>
                    </a:p>
                  </a:txBody>
                  <a:tcPr marL="9525" marR="9525" marT="9525" marB="0" anchor="b"/>
                </a:tc>
                <a:tc>
                  <a:txBody>
                    <a:bodyPr/>
                    <a:lstStyle/>
                    <a:p>
                      <a:pPr algn="ctr" fontAlgn="b"/>
                      <a:r>
                        <a:rPr lang="en-US" sz="1400" b="0" i="0" u="none" strike="noStrike">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a:solidFill>
                            <a:srgbClr val="000000"/>
                          </a:solidFill>
                          <a:latin typeface="Calibri"/>
                        </a:rPr>
                        <a:t>Science</a:t>
                      </a:r>
                    </a:p>
                  </a:txBody>
                  <a:tcPr marL="9525" marR="9525" marT="9525" marB="0" anchor="b"/>
                </a:tc>
                <a:tc>
                  <a:txBody>
                    <a:bodyPr/>
                    <a:lstStyle/>
                    <a:p>
                      <a:pPr algn="ctr" fontAlgn="b"/>
                      <a:r>
                        <a:rPr lang="en-US" sz="1400" b="0" i="0" u="none" strike="noStrike" dirty="0">
                          <a:solidFill>
                            <a:srgbClr val="000000"/>
                          </a:solidFill>
                          <a:latin typeface="Calibri"/>
                        </a:rPr>
                        <a:t>4</a:t>
                      </a:r>
                    </a:p>
                  </a:txBody>
                  <a:tcPr marL="9525" marR="9525" marT="9525" marB="0" anchor="b"/>
                </a:tc>
                <a:tc>
                  <a:txBody>
                    <a:bodyPr/>
                    <a:lstStyle/>
                    <a:p>
                      <a:pPr algn="ctr" fontAlgn="b"/>
                      <a:r>
                        <a:rPr lang="en-US" sz="1400" b="0" i="0" u="none" strike="noStrike">
                          <a:solidFill>
                            <a:srgbClr val="000000"/>
                          </a:solidFill>
                          <a:latin typeface="Calibri"/>
                        </a:rPr>
                        <a:t>1</a:t>
                      </a:r>
                    </a:p>
                  </a:txBody>
                  <a:tcPr marL="9525" marR="9525" marT="9525" marB="0" anchor="b"/>
                </a:tc>
                <a:tc>
                  <a:txBody>
                    <a:bodyPr/>
                    <a:lstStyle/>
                    <a:p>
                      <a:pPr algn="ctr" fontAlgn="b"/>
                      <a:r>
                        <a:rPr lang="en-US" sz="1400" b="0" i="0" u="none" strike="noStrike">
                          <a:solidFill>
                            <a:srgbClr val="000000"/>
                          </a:solidFill>
                          <a:latin typeface="Calibri"/>
                        </a:rPr>
                        <a:t>6.5(C)</a:t>
                      </a:r>
                    </a:p>
                  </a:txBody>
                  <a:tcPr marL="9525" marR="9525" marT="9525" marB="0" anchor="b"/>
                </a:tc>
                <a:tc>
                  <a:txBody>
                    <a:bodyPr/>
                    <a:lstStyle/>
                    <a:p>
                      <a:pPr algn="ctr" fontAlgn="b"/>
                      <a:r>
                        <a:rPr lang="en-US" sz="1400" b="0" i="0" u="none" strike="noStrike">
                          <a:solidFill>
                            <a:srgbClr val="000000"/>
                          </a:solidFill>
                          <a:latin typeface="Calibri"/>
                        </a:rPr>
                        <a:t> </a:t>
                      </a:r>
                    </a:p>
                  </a:txBody>
                  <a:tcPr marL="9525" marR="9525" marT="9525" marB="0" anchor="b"/>
                </a:tc>
                <a:tc>
                  <a:txBody>
                    <a:bodyPr/>
                    <a:lstStyle/>
                    <a:p>
                      <a:pPr algn="ctr" fontAlgn="b"/>
                      <a:r>
                        <a:rPr lang="en-US" sz="1400" b="0" i="0" u="none" strike="noStrike">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5</a:t>
                      </a:r>
                    </a:p>
                  </a:txBody>
                  <a:tcPr marL="9525" marR="9525" marT="9525" marB="0" anchor="b"/>
                </a:tc>
                <a:tc>
                  <a:txBody>
                    <a:bodyPr/>
                    <a:lstStyle/>
                    <a:p>
                      <a:pPr algn="ctr" fontAlgn="b"/>
                      <a:r>
                        <a:rPr lang="en-US" sz="1400" b="0" i="0" u="none" strike="noStrike">
                          <a:solidFill>
                            <a:srgbClr val="000000"/>
                          </a:solidFill>
                          <a:latin typeface="Calibri"/>
                        </a:rPr>
                        <a:t>4</a:t>
                      </a:r>
                    </a:p>
                  </a:txBody>
                  <a:tcPr marL="9525" marR="9525" marT="9525" marB="0" anchor="b"/>
                </a:tc>
                <a:tc>
                  <a:txBody>
                    <a:bodyPr/>
                    <a:lstStyle/>
                    <a:p>
                      <a:pPr algn="ctr" fontAlgn="b"/>
                      <a:r>
                        <a:rPr lang="en-US" sz="1400" b="0" i="0" u="none" strike="noStrike">
                          <a:solidFill>
                            <a:srgbClr val="000000"/>
                          </a:solidFill>
                          <a:latin typeface="Calibri"/>
                        </a:rPr>
                        <a:t>7.12(D)</a:t>
                      </a:r>
                    </a:p>
                  </a:txBody>
                  <a:tcPr marL="9525" marR="9525" marT="9525" marB="0" anchor="b"/>
                </a:tc>
                <a:tc>
                  <a:txBody>
                    <a:bodyPr/>
                    <a:lstStyle/>
                    <a:p>
                      <a:pPr algn="ctr" fontAlgn="b"/>
                      <a:r>
                        <a:rPr lang="en-US" sz="1400" b="0" i="0" u="none" strike="noStrike">
                          <a:solidFill>
                            <a:srgbClr val="000000"/>
                          </a:solidFill>
                          <a:latin typeface="Calibri"/>
                        </a:rPr>
                        <a:t>8.2(A)</a:t>
                      </a:r>
                    </a:p>
                  </a:txBody>
                  <a:tcPr marL="9525" marR="9525" marT="9525" marB="0" anchor="b"/>
                </a:tc>
                <a:tc>
                  <a:txBody>
                    <a:bodyPr/>
                    <a:lstStyle/>
                    <a:p>
                      <a:pPr algn="ctr" fontAlgn="b"/>
                      <a:r>
                        <a:rPr lang="en-US" sz="1400" b="0" i="0" u="none" strike="noStrike">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6</a:t>
                      </a:r>
                    </a:p>
                  </a:txBody>
                  <a:tcPr marL="9525" marR="9525" marT="9525" marB="0" anchor="b"/>
                </a:tc>
                <a:tc>
                  <a:txBody>
                    <a:bodyPr/>
                    <a:lstStyle/>
                    <a:p>
                      <a:pPr algn="ctr" fontAlgn="b"/>
                      <a:r>
                        <a:rPr lang="en-US" sz="1400" b="0" i="0" u="none" strike="noStrike">
                          <a:solidFill>
                            <a:srgbClr val="000000"/>
                          </a:solidFill>
                          <a:latin typeface="Calibri"/>
                        </a:rPr>
                        <a:t>2</a:t>
                      </a:r>
                    </a:p>
                  </a:txBody>
                  <a:tcPr marL="9525" marR="9525" marT="9525" marB="0" anchor="b"/>
                </a:tc>
                <a:tc>
                  <a:txBody>
                    <a:bodyPr/>
                    <a:lstStyle/>
                    <a:p>
                      <a:pPr algn="ctr" fontAlgn="b"/>
                      <a:r>
                        <a:rPr lang="en-US" sz="1400" b="0" i="0" u="none" strike="noStrike" dirty="0">
                          <a:solidFill>
                            <a:srgbClr val="000000"/>
                          </a:solidFill>
                          <a:latin typeface="Calibri"/>
                        </a:rPr>
                        <a:t>6.8(D)</a:t>
                      </a:r>
                    </a:p>
                  </a:txBody>
                  <a:tcPr marL="9525" marR="9525" marT="9525" marB="0" anchor="b"/>
                </a:tc>
                <a:tc>
                  <a:txBody>
                    <a:bodyPr/>
                    <a:lstStyle/>
                    <a:p>
                      <a:pPr algn="ctr" fontAlgn="b"/>
                      <a:r>
                        <a:rPr lang="en-US" sz="1400" b="0" i="0" u="none" strike="noStrike">
                          <a:solidFill>
                            <a:srgbClr val="000000"/>
                          </a:solidFill>
                          <a:latin typeface="Calibri"/>
                        </a:rPr>
                        <a:t> </a:t>
                      </a:r>
                    </a:p>
                  </a:txBody>
                  <a:tcPr marL="9525" marR="9525" marT="9525" marB="0" anchor="b"/>
                </a:tc>
                <a:tc>
                  <a:txBody>
                    <a:bodyPr/>
                    <a:lstStyle/>
                    <a:p>
                      <a:pPr algn="ctr" fontAlgn="b"/>
                      <a:r>
                        <a:rPr lang="en-US" sz="1400" b="0" i="0" u="none" strike="noStrike">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7</a:t>
                      </a:r>
                    </a:p>
                  </a:txBody>
                  <a:tcPr marL="9525" marR="9525" marT="9525" marB="0" anchor="b"/>
                </a:tc>
                <a:tc>
                  <a:txBody>
                    <a:bodyPr/>
                    <a:lstStyle/>
                    <a:p>
                      <a:pPr algn="ctr" fontAlgn="b"/>
                      <a:r>
                        <a:rPr lang="en-US" sz="1400" b="0" i="0" u="none" strike="noStrike">
                          <a:solidFill>
                            <a:srgbClr val="000000"/>
                          </a:solidFill>
                          <a:latin typeface="Calibri"/>
                        </a:rPr>
                        <a:t>3</a:t>
                      </a:r>
                    </a:p>
                  </a:txBody>
                  <a:tcPr marL="9525" marR="9525" marT="9525" marB="0" anchor="b"/>
                </a:tc>
                <a:tc>
                  <a:txBody>
                    <a:bodyPr/>
                    <a:lstStyle/>
                    <a:p>
                      <a:pPr algn="ctr" fontAlgn="b"/>
                      <a:r>
                        <a:rPr lang="en-US" sz="1400" b="0" i="0" u="none" strike="noStrike" dirty="0">
                          <a:solidFill>
                            <a:srgbClr val="000000"/>
                          </a:solidFill>
                          <a:latin typeface="Calibri"/>
                        </a:rPr>
                        <a:t>8.8(A)</a:t>
                      </a:r>
                    </a:p>
                  </a:txBody>
                  <a:tcPr marL="9525" marR="9525" marT="9525" marB="0" anchor="b"/>
                </a:tc>
                <a:tc>
                  <a:txBody>
                    <a:bodyPr/>
                    <a:lstStyle/>
                    <a:p>
                      <a:pPr algn="ctr" fontAlgn="b"/>
                      <a:r>
                        <a:rPr lang="en-US" sz="1400" b="0" i="0" u="none" strike="noStrike">
                          <a:solidFill>
                            <a:srgbClr val="000000"/>
                          </a:solidFill>
                          <a:latin typeface="Calibri"/>
                        </a:rPr>
                        <a:t> </a:t>
                      </a:r>
                    </a:p>
                  </a:txBody>
                  <a:tcPr marL="9525" marR="9525" marT="9525" marB="0" anchor="b"/>
                </a:tc>
                <a:tc>
                  <a:txBody>
                    <a:bodyPr/>
                    <a:lstStyle/>
                    <a:p>
                      <a:pPr algn="ctr" fontAlgn="b"/>
                      <a:r>
                        <a:rPr lang="en-US" sz="1400" b="0" i="0" u="none" strike="noStrike">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2</a:t>
                      </a:r>
                    </a:p>
                  </a:txBody>
                  <a:tcPr marL="9525" marR="9525" marT="9525" marB="0" anchor="b"/>
                </a:tc>
                <a:tc>
                  <a:txBody>
                    <a:bodyPr/>
                    <a:lstStyle/>
                    <a:p>
                      <a:pPr algn="ctr" fontAlgn="b"/>
                      <a:r>
                        <a:rPr lang="en-US" sz="1400" b="0" i="0" u="none" strike="noStrike">
                          <a:solidFill>
                            <a:srgbClr val="000000"/>
                          </a:solidFill>
                          <a:latin typeface="Calibri"/>
                        </a:rPr>
                        <a:t>6.9(C)</a:t>
                      </a:r>
                    </a:p>
                  </a:txBody>
                  <a:tcPr marL="9525" marR="9525" marT="9525" marB="0" anchor="b"/>
                </a:tc>
                <a:tc>
                  <a:txBody>
                    <a:bodyPr/>
                    <a:lstStyle/>
                    <a:p>
                      <a:pPr algn="ctr" fontAlgn="b"/>
                      <a:r>
                        <a:rPr lang="en-US" sz="1400" b="0" i="0" u="none" strike="noStrike">
                          <a:solidFill>
                            <a:srgbClr val="000000"/>
                          </a:solidFill>
                          <a:latin typeface="Calibri"/>
                        </a:rPr>
                        <a:t>8.3(B)</a:t>
                      </a:r>
                    </a:p>
                  </a:txBody>
                  <a:tcPr marL="9525" marR="9525" marT="9525" marB="0" anchor="b"/>
                </a:tc>
                <a:tc>
                  <a:txBody>
                    <a:bodyPr/>
                    <a:lstStyle/>
                    <a:p>
                      <a:pPr algn="ctr" fontAlgn="b"/>
                      <a:r>
                        <a:rPr lang="en-US" sz="1400" b="0" i="0" u="none" strike="noStrike">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9</a:t>
                      </a:r>
                    </a:p>
                  </a:txBody>
                  <a:tcPr marL="9525" marR="9525" marT="9525" marB="0" anchor="b"/>
                </a:tc>
                <a:tc>
                  <a:txBody>
                    <a:bodyPr/>
                    <a:lstStyle/>
                    <a:p>
                      <a:pPr algn="ctr" fontAlgn="b"/>
                      <a:r>
                        <a:rPr lang="en-US" sz="1400" b="0" i="0" u="none" strike="noStrike">
                          <a:solidFill>
                            <a:srgbClr val="000000"/>
                          </a:solidFill>
                          <a:latin typeface="Calibri"/>
                        </a:rPr>
                        <a:t>1</a:t>
                      </a:r>
                    </a:p>
                  </a:txBody>
                  <a:tcPr marL="9525" marR="9525" marT="9525" marB="0" anchor="b"/>
                </a:tc>
                <a:tc>
                  <a:txBody>
                    <a:bodyPr/>
                    <a:lstStyle/>
                    <a:p>
                      <a:pPr algn="ctr" fontAlgn="b"/>
                      <a:r>
                        <a:rPr lang="en-US" sz="1400" b="0" i="0" u="none" strike="noStrike">
                          <a:solidFill>
                            <a:srgbClr val="000000"/>
                          </a:solidFill>
                          <a:latin typeface="Calibri"/>
                        </a:rPr>
                        <a:t>8.5(D)</a:t>
                      </a:r>
                    </a:p>
                  </a:txBody>
                  <a:tcPr marL="9525" marR="9525" marT="9525" marB="0" anchor="b"/>
                </a:tc>
                <a:tc>
                  <a:txBody>
                    <a:bodyPr/>
                    <a:lstStyle/>
                    <a:p>
                      <a:pPr algn="ctr" fontAlgn="b"/>
                      <a:r>
                        <a:rPr lang="en-US" sz="1400" b="0" i="0" u="none" strike="noStrike" dirty="0">
                          <a:solidFill>
                            <a:srgbClr val="000000"/>
                          </a:solidFill>
                          <a:latin typeface="Calibri"/>
                        </a:rPr>
                        <a:t>8.3(D)</a:t>
                      </a:r>
                    </a:p>
                  </a:txBody>
                  <a:tcPr marL="9525" marR="9525" marT="9525" marB="0" anchor="b"/>
                </a:tc>
                <a:tc>
                  <a:txBody>
                    <a:bodyPr/>
                    <a:lstStyle/>
                    <a:p>
                      <a:pPr algn="ctr" fontAlgn="b"/>
                      <a:r>
                        <a:rPr lang="en-US" sz="1400" b="0" i="0" u="none" strike="noStrike">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10</a:t>
                      </a:r>
                    </a:p>
                  </a:txBody>
                  <a:tcPr marL="9525" marR="9525" marT="9525" marB="0" anchor="b"/>
                </a:tc>
                <a:tc>
                  <a:txBody>
                    <a:bodyPr/>
                    <a:lstStyle/>
                    <a:p>
                      <a:pPr algn="ctr" fontAlgn="b"/>
                      <a:r>
                        <a:rPr lang="en-US" sz="1400" b="0" i="0" u="none" strike="noStrike">
                          <a:solidFill>
                            <a:srgbClr val="000000"/>
                          </a:solidFill>
                          <a:latin typeface="Calibri"/>
                        </a:rPr>
                        <a:t>2</a:t>
                      </a:r>
                    </a:p>
                  </a:txBody>
                  <a:tcPr marL="9525" marR="9525" marT="9525" marB="0" anchor="b"/>
                </a:tc>
                <a:tc>
                  <a:txBody>
                    <a:bodyPr/>
                    <a:lstStyle/>
                    <a:p>
                      <a:pPr algn="ctr" fontAlgn="b"/>
                      <a:r>
                        <a:rPr lang="en-US" sz="1400" b="0" i="0" u="none" strike="noStrike">
                          <a:solidFill>
                            <a:srgbClr val="000000"/>
                          </a:solidFill>
                          <a:latin typeface="Calibri"/>
                        </a:rPr>
                        <a:t>8.6(A)</a:t>
                      </a:r>
                    </a:p>
                  </a:txBody>
                  <a:tcPr marL="9525" marR="9525" marT="9525" marB="0" anchor="b"/>
                </a:tc>
                <a:tc>
                  <a:txBody>
                    <a:bodyPr/>
                    <a:lstStyle/>
                    <a:p>
                      <a:pPr algn="ctr" fontAlgn="b"/>
                      <a:r>
                        <a:rPr lang="en-US" sz="1400" b="0" i="0" u="none" strike="noStrike" dirty="0">
                          <a:solidFill>
                            <a:srgbClr val="000000"/>
                          </a:solidFill>
                          <a:latin typeface="Calibri"/>
                        </a:rPr>
                        <a:t> </a:t>
                      </a:r>
                    </a:p>
                  </a:txBody>
                  <a:tcPr marL="9525" marR="9525" marT="9525" marB="0" anchor="b"/>
                </a:tc>
                <a:tc>
                  <a:txBody>
                    <a:bodyPr/>
                    <a:lstStyle/>
                    <a:p>
                      <a:pPr algn="ctr" fontAlgn="b"/>
                      <a:r>
                        <a:rPr lang="en-US" sz="1400" b="0" i="0" u="none" strike="noStrike">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11</a:t>
                      </a:r>
                    </a:p>
                  </a:txBody>
                  <a:tcPr marL="9525" marR="9525" marT="9525" marB="0" anchor="b"/>
                </a:tc>
                <a:tc>
                  <a:txBody>
                    <a:bodyPr/>
                    <a:lstStyle/>
                    <a:p>
                      <a:pPr algn="ctr" fontAlgn="b"/>
                      <a:r>
                        <a:rPr lang="en-US" sz="1400" b="0" i="0" u="none" strike="noStrike">
                          <a:solidFill>
                            <a:srgbClr val="000000"/>
                          </a:solidFill>
                          <a:latin typeface="Calibri"/>
                        </a:rPr>
                        <a:t>1</a:t>
                      </a:r>
                    </a:p>
                  </a:txBody>
                  <a:tcPr marL="9525" marR="9525" marT="9525" marB="0" anchor="b"/>
                </a:tc>
                <a:tc>
                  <a:txBody>
                    <a:bodyPr/>
                    <a:lstStyle/>
                    <a:p>
                      <a:pPr algn="ctr" fontAlgn="b"/>
                      <a:r>
                        <a:rPr lang="en-US" sz="1400" b="0" i="0" u="none" strike="noStrike">
                          <a:solidFill>
                            <a:srgbClr val="000000"/>
                          </a:solidFill>
                          <a:latin typeface="Calibri"/>
                        </a:rPr>
                        <a:t>6.6(B)</a:t>
                      </a:r>
                    </a:p>
                  </a:txBody>
                  <a:tcPr marL="9525" marR="9525" marT="9525" marB="0" anchor="b"/>
                </a:tc>
                <a:tc>
                  <a:txBody>
                    <a:bodyPr/>
                    <a:lstStyle/>
                    <a:p>
                      <a:pPr algn="ctr" fontAlgn="b"/>
                      <a:r>
                        <a:rPr lang="en-US" sz="1400" b="0" i="0" u="none" strike="noStrike" dirty="0">
                          <a:solidFill>
                            <a:srgbClr val="000000"/>
                          </a:solidFill>
                          <a:latin typeface="Calibri"/>
                        </a:rPr>
                        <a:t>8.2(E)</a:t>
                      </a:r>
                    </a:p>
                  </a:txBody>
                  <a:tcPr marL="9525" marR="9525" marT="9525" marB="0" anchor="b"/>
                </a:tc>
                <a:tc>
                  <a:txBody>
                    <a:bodyPr/>
                    <a:lstStyle/>
                    <a:p>
                      <a:pPr algn="ctr" fontAlgn="b"/>
                      <a:r>
                        <a:rPr lang="en-US" sz="1400" b="0" i="0" u="none" strike="noStrike" dirty="0">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12</a:t>
                      </a:r>
                    </a:p>
                  </a:txBody>
                  <a:tcPr marL="9525" marR="9525" marT="9525" marB="0" anchor="b"/>
                </a:tc>
                <a:tc>
                  <a:txBody>
                    <a:bodyPr/>
                    <a:lstStyle/>
                    <a:p>
                      <a:pPr algn="ctr" fontAlgn="b"/>
                      <a:r>
                        <a:rPr lang="en-US" sz="1400" b="0" i="0" u="none" strike="noStrike">
                          <a:solidFill>
                            <a:srgbClr val="000000"/>
                          </a:solidFill>
                          <a:latin typeface="Calibri"/>
                        </a:rPr>
                        <a:t>3</a:t>
                      </a:r>
                    </a:p>
                  </a:txBody>
                  <a:tcPr marL="9525" marR="9525" marT="9525" marB="0" anchor="b"/>
                </a:tc>
                <a:tc>
                  <a:txBody>
                    <a:bodyPr/>
                    <a:lstStyle/>
                    <a:p>
                      <a:pPr algn="ctr" fontAlgn="b"/>
                      <a:r>
                        <a:rPr lang="en-US" sz="1400" b="0" i="0" u="none" strike="noStrike">
                          <a:solidFill>
                            <a:srgbClr val="000000"/>
                          </a:solidFill>
                          <a:latin typeface="Calibri"/>
                        </a:rPr>
                        <a:t>7.8(C)</a:t>
                      </a:r>
                    </a:p>
                  </a:txBody>
                  <a:tcPr marL="9525" marR="9525" marT="9525" marB="0" anchor="b"/>
                </a:tc>
                <a:tc>
                  <a:txBody>
                    <a:bodyPr/>
                    <a:lstStyle/>
                    <a:p>
                      <a:pPr algn="ctr" fontAlgn="b"/>
                      <a:r>
                        <a:rPr lang="en-US" sz="1400" b="0" i="0" u="none" strike="noStrike">
                          <a:solidFill>
                            <a:srgbClr val="000000"/>
                          </a:solidFill>
                          <a:latin typeface="Calibri"/>
                        </a:rPr>
                        <a:t>8.3(B)</a:t>
                      </a:r>
                    </a:p>
                  </a:txBody>
                  <a:tcPr marL="9525" marR="9525" marT="9525" marB="0" anchor="b"/>
                </a:tc>
                <a:tc>
                  <a:txBody>
                    <a:bodyPr/>
                    <a:lstStyle/>
                    <a:p>
                      <a:pPr algn="ctr" fontAlgn="b"/>
                      <a:r>
                        <a:rPr lang="en-US" sz="1400" b="0" i="0" u="none" strike="noStrike" dirty="0">
                          <a:solidFill>
                            <a:srgbClr val="000000"/>
                          </a:solidFill>
                          <a:latin typeface="Calibri"/>
                        </a:rPr>
                        <a:t>12-Apr</a:t>
                      </a:r>
                    </a:p>
                  </a:txBody>
                  <a:tcPr marL="9525" marR="9525" marT="9525" marB="0" anchor="b"/>
                </a:tc>
              </a:tr>
              <a:tr h="355266">
                <a:tc>
                  <a:txBody>
                    <a:bodyPr/>
                    <a:lstStyle/>
                    <a:p>
                      <a:pPr algn="ctr" fontAlgn="b"/>
                      <a:r>
                        <a:rPr lang="en-US" sz="1400" b="0" i="0" u="none" strike="noStrike">
                          <a:solidFill>
                            <a:srgbClr val="000000"/>
                          </a:solidFill>
                          <a:latin typeface="Calibri"/>
                        </a:rPr>
                        <a:t>8</a:t>
                      </a:r>
                    </a:p>
                  </a:txBody>
                  <a:tcPr marL="9525" marR="9525" marT="9525" marB="0" anchor="b"/>
                </a:tc>
                <a:tc>
                  <a:txBody>
                    <a:bodyPr/>
                    <a:lstStyle/>
                    <a:p>
                      <a:pPr algn="ctr" fontAlgn="b"/>
                      <a:r>
                        <a:rPr lang="en-US" sz="1400" b="0" i="0" u="none" strike="noStrike">
                          <a:solidFill>
                            <a:srgbClr val="000000"/>
                          </a:solidFill>
                          <a:latin typeface="Calibri"/>
                        </a:rPr>
                        <a:t>English</a:t>
                      </a:r>
                    </a:p>
                  </a:txBody>
                  <a:tcPr marL="9525" marR="9525" marT="9525" marB="0" anchor="b"/>
                </a:tc>
                <a:tc>
                  <a:txBody>
                    <a:bodyPr/>
                    <a:lstStyle/>
                    <a:p>
                      <a:pPr algn="ctr" fontAlgn="b"/>
                      <a:r>
                        <a:rPr lang="en-US" sz="1400" b="0" i="0" u="none" strike="noStrike">
                          <a:solidFill>
                            <a:srgbClr val="000000"/>
                          </a:solidFill>
                          <a:latin typeface="Calibri"/>
                        </a:rPr>
                        <a:t>Science</a:t>
                      </a:r>
                    </a:p>
                  </a:txBody>
                  <a:tcPr marL="9525" marR="9525" marT="9525" marB="0" anchor="b"/>
                </a:tc>
                <a:tc>
                  <a:txBody>
                    <a:bodyPr/>
                    <a:lstStyle/>
                    <a:p>
                      <a:pPr algn="ctr" fontAlgn="b"/>
                      <a:r>
                        <a:rPr lang="en-US" sz="1400" b="0" i="0" u="none" strike="noStrike">
                          <a:solidFill>
                            <a:srgbClr val="000000"/>
                          </a:solidFill>
                          <a:latin typeface="Calibri"/>
                        </a:rPr>
                        <a:t>13</a:t>
                      </a:r>
                    </a:p>
                  </a:txBody>
                  <a:tcPr marL="9525" marR="9525" marT="9525" marB="0" anchor="b"/>
                </a:tc>
                <a:tc>
                  <a:txBody>
                    <a:bodyPr/>
                    <a:lstStyle/>
                    <a:p>
                      <a:pPr algn="ctr" fontAlgn="b"/>
                      <a:r>
                        <a:rPr lang="en-US" sz="1400" b="0" i="0" u="none" strike="noStrike">
                          <a:solidFill>
                            <a:srgbClr val="000000"/>
                          </a:solidFill>
                          <a:latin typeface="Calibri"/>
                        </a:rPr>
                        <a:t>1</a:t>
                      </a:r>
                    </a:p>
                  </a:txBody>
                  <a:tcPr marL="9525" marR="9525" marT="9525" marB="0" anchor="b"/>
                </a:tc>
                <a:tc>
                  <a:txBody>
                    <a:bodyPr/>
                    <a:lstStyle/>
                    <a:p>
                      <a:pPr algn="ctr" fontAlgn="b"/>
                      <a:r>
                        <a:rPr lang="en-US" sz="1400" b="0" i="0" u="none" strike="noStrike">
                          <a:solidFill>
                            <a:srgbClr val="000000"/>
                          </a:solidFill>
                          <a:latin typeface="Calibri"/>
                        </a:rPr>
                        <a:t>7.6(A)</a:t>
                      </a:r>
                    </a:p>
                  </a:txBody>
                  <a:tcPr marL="9525" marR="9525" marT="9525" marB="0" anchor="b"/>
                </a:tc>
                <a:tc>
                  <a:txBody>
                    <a:bodyPr/>
                    <a:lstStyle/>
                    <a:p>
                      <a:pPr algn="ctr" fontAlgn="b"/>
                      <a:r>
                        <a:rPr lang="en-US" sz="1400" b="0" i="0" u="none" strike="noStrike">
                          <a:solidFill>
                            <a:srgbClr val="000000"/>
                          </a:solidFill>
                          <a:latin typeface="Calibri"/>
                        </a:rPr>
                        <a:t>8.3(B)</a:t>
                      </a:r>
                    </a:p>
                  </a:txBody>
                  <a:tcPr marL="9525" marR="9525" marT="9525" marB="0" anchor="b"/>
                </a:tc>
                <a:tc>
                  <a:txBody>
                    <a:bodyPr/>
                    <a:lstStyle/>
                    <a:p>
                      <a:pPr algn="ctr" fontAlgn="b"/>
                      <a:r>
                        <a:rPr lang="en-US" sz="1400" b="0" i="0" u="none" strike="noStrike" dirty="0">
                          <a:solidFill>
                            <a:srgbClr val="000000"/>
                          </a:solidFill>
                          <a:latin typeface="Calibri"/>
                        </a:rPr>
                        <a:t>12-Apr</a:t>
                      </a:r>
                    </a:p>
                  </a:txBody>
                  <a:tcPr marL="9525" marR="9525" marT="9525" marB="0" anchor="b"/>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3600" y="0"/>
            <a:ext cx="16818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15697" y="31531"/>
            <a:ext cx="16818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C66DA27-38CB-4875-BB22-584C32679BF5}"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8103" y="0"/>
            <a:ext cx="16818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10200" y="31531"/>
            <a:ext cx="16818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3" name="Picture 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33600" y="0"/>
            <a:ext cx="16818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10200" y="15240"/>
            <a:ext cx="168189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28600" y="827782"/>
            <a:ext cx="1752600" cy="1077218"/>
          </a:xfrm>
          <a:prstGeom prst="rect">
            <a:avLst/>
          </a:prstGeom>
          <a:noFill/>
        </p:spPr>
        <p:txBody>
          <a:bodyPr wrap="square" rtlCol="0">
            <a:spAutoFit/>
          </a:bodyPr>
          <a:lstStyle/>
          <a:p>
            <a:r>
              <a:rPr lang="en-US" sz="3200" dirty="0" smtClean="0">
                <a:latin typeface="Calibri"/>
              </a:rPr>
              <a:t>Social</a:t>
            </a:r>
          </a:p>
          <a:p>
            <a:r>
              <a:rPr lang="en-US" sz="3200" dirty="0" smtClean="0">
                <a:latin typeface="Calibri"/>
              </a:rPr>
              <a:t>Studies</a:t>
            </a:r>
            <a:endParaRPr lang="en-US" sz="3200" dirty="0">
              <a:latin typeface="Calibri"/>
            </a:endParaRPr>
          </a:p>
        </p:txBody>
      </p:sp>
      <p:sp>
        <p:nvSpPr>
          <p:cNvPr id="12" name="TextBox 11"/>
          <p:cNvSpPr txBox="1"/>
          <p:nvPr/>
        </p:nvSpPr>
        <p:spPr>
          <a:xfrm>
            <a:off x="7239000" y="838200"/>
            <a:ext cx="1752600" cy="584775"/>
          </a:xfrm>
          <a:prstGeom prst="rect">
            <a:avLst/>
          </a:prstGeom>
          <a:noFill/>
        </p:spPr>
        <p:txBody>
          <a:bodyPr wrap="square" rtlCol="0">
            <a:spAutoFit/>
          </a:bodyPr>
          <a:lstStyle/>
          <a:p>
            <a:pPr algn="r"/>
            <a:r>
              <a:rPr lang="en-US" sz="3200" dirty="0" smtClean="0">
                <a:latin typeface="Calibri"/>
              </a:rPr>
              <a:t>Science</a:t>
            </a:r>
            <a:endParaRPr lang="en-US" sz="3200" dirty="0">
              <a:latin typeface="Calibri"/>
            </a:endParaRPr>
          </a:p>
        </p:txBody>
      </p:sp>
    </p:spTree>
    <p:extLst>
      <p:ext uri="{BB962C8B-B14F-4D97-AF65-F5344CB8AC3E}">
        <p14:creationId xmlns="" xmlns:p14="http://schemas.microsoft.com/office/powerpoint/2010/main" val="34699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0" y="762000"/>
            <a:ext cx="8863976" cy="5105400"/>
          </a:xfrm>
          <a:prstGeom prst="rect">
            <a:avLst/>
          </a:prstGeom>
        </p:spPr>
      </p:pic>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7D1F5EC-2320-DE48-BEDE-F3004EE609C9}" type="slidenum">
              <a:rPr lang="en-US">
                <a:solidFill>
                  <a:srgbClr val="898989"/>
                </a:solidFill>
              </a:rPr>
              <a:pPr/>
              <a:t>35</a:t>
            </a:fld>
            <a:endParaRPr lang="en-US">
              <a:solidFill>
                <a:srgbClr val="898989"/>
              </a:solidFill>
            </a:endParaRPr>
          </a:p>
        </p:txBody>
      </p:sp>
      <p:sp>
        <p:nvSpPr>
          <p:cNvPr id="5" name="Rectangle 4"/>
          <p:cNvSpPr/>
          <p:nvPr/>
        </p:nvSpPr>
        <p:spPr>
          <a:xfrm>
            <a:off x="457200" y="1676400"/>
            <a:ext cx="68580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 xmlns:p14="http://schemas.microsoft.com/office/powerpoint/2010/main" val="982834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915E79B-1DBF-094F-8FAA-384B42063011}" type="slidenum">
              <a:rPr lang="en-US">
                <a:solidFill>
                  <a:srgbClr val="898989"/>
                </a:solidFill>
              </a:rPr>
              <a:pPr/>
              <a:t>36</a:t>
            </a:fld>
            <a:endParaRPr lang="en-US">
              <a:solidFill>
                <a:srgbClr val="898989"/>
              </a:solidFill>
            </a:endParaRPr>
          </a:p>
        </p:txBody>
      </p:sp>
      <p:pic>
        <p:nvPicPr>
          <p:cNvPr id="2" name="Picture 1"/>
          <p:cNvPicPr>
            <a:picLocks noChangeAspect="1"/>
          </p:cNvPicPr>
          <p:nvPr/>
        </p:nvPicPr>
        <p:blipFill>
          <a:blip r:embed="rId3" cstate="print"/>
          <a:stretch>
            <a:fillRect/>
          </a:stretch>
        </p:blipFill>
        <p:spPr>
          <a:xfrm>
            <a:off x="53587" y="152400"/>
            <a:ext cx="9076544" cy="6400800"/>
          </a:xfrm>
          <a:prstGeom prst="rect">
            <a:avLst/>
          </a:prstGeom>
        </p:spPr>
      </p:pic>
    </p:spTree>
    <p:extLst>
      <p:ext uri="{BB962C8B-B14F-4D97-AF65-F5344CB8AC3E}">
        <p14:creationId xmlns="" xmlns:p14="http://schemas.microsoft.com/office/powerpoint/2010/main" val="233607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915E79B-1DBF-094F-8FAA-384B42063011}" type="slidenum">
              <a:rPr lang="en-US">
                <a:solidFill>
                  <a:srgbClr val="898989"/>
                </a:solidFill>
              </a:rPr>
              <a:pPr/>
              <a:t>37</a:t>
            </a:fld>
            <a:endParaRPr lang="en-US">
              <a:solidFill>
                <a:srgbClr val="898989"/>
              </a:solidFill>
            </a:endParaRPr>
          </a:p>
        </p:txBody>
      </p:sp>
      <p:pic>
        <p:nvPicPr>
          <p:cNvPr id="2" name="Picture 1"/>
          <p:cNvPicPr>
            <a:picLocks noChangeAspect="1"/>
          </p:cNvPicPr>
          <p:nvPr/>
        </p:nvPicPr>
        <p:blipFill>
          <a:blip r:embed="rId3" cstate="print"/>
          <a:stretch>
            <a:fillRect/>
          </a:stretch>
        </p:blipFill>
        <p:spPr>
          <a:xfrm>
            <a:off x="67456" y="457200"/>
            <a:ext cx="9076544" cy="6400800"/>
          </a:xfrm>
          <a:prstGeom prst="rect">
            <a:avLst/>
          </a:prstGeom>
        </p:spPr>
      </p:pic>
      <p:sp>
        <p:nvSpPr>
          <p:cNvPr id="4" name="Rectangle 3"/>
          <p:cNvSpPr/>
          <p:nvPr/>
        </p:nvSpPr>
        <p:spPr>
          <a:xfrm rot="19728909">
            <a:off x="221007" y="2880681"/>
            <a:ext cx="8597097" cy="923330"/>
          </a:xfrm>
          <a:prstGeom prst="rect">
            <a:avLst/>
          </a:prstGeom>
          <a:solidFill>
            <a:srgbClr val="FF0000"/>
          </a:solidFill>
        </p:spPr>
        <p:txBody>
          <a:bodyPr wrap="square" lIns="91440" tIns="45720" rIns="91440" bIns="45720">
            <a:spAutoFit/>
          </a:bodyPr>
          <a:lstStyle/>
          <a:p>
            <a:pPr algn="ct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LaminaTE</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THIS SUCKER</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233607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g.timeinc.net/time/daily/2011/1102/football_playbook_0203.jpg"/>
          <p:cNvPicPr>
            <a:picLocks noChangeAspect="1" noChangeArrowheads="1"/>
          </p:cNvPicPr>
          <p:nvPr/>
        </p:nvPicPr>
        <p:blipFill>
          <a:blip r:embed="rId2" cstate="print"/>
          <a:srcRect/>
          <a:stretch>
            <a:fillRect/>
          </a:stretch>
        </p:blipFill>
        <p:spPr bwMode="auto">
          <a:xfrm>
            <a:off x="609600" y="990600"/>
            <a:ext cx="7953755" cy="5181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Discussion</a:t>
            </a:r>
            <a:endParaRPr lang="en-US" dirty="0"/>
          </a:p>
        </p:txBody>
      </p:sp>
      <p:sp>
        <p:nvSpPr>
          <p:cNvPr id="3" name="Content Placeholder 2"/>
          <p:cNvSpPr>
            <a:spLocks noGrp="1"/>
          </p:cNvSpPr>
          <p:nvPr>
            <p:ph idx="1"/>
          </p:nvPr>
        </p:nvSpPr>
        <p:spPr>
          <a:xfrm>
            <a:off x="457200" y="1447800"/>
            <a:ext cx="8229600" cy="5257800"/>
          </a:xfrm>
        </p:spPr>
        <p:txBody>
          <a:bodyPr>
            <a:normAutofit fontScale="47500" lnSpcReduction="20000"/>
          </a:bodyPr>
          <a:lstStyle/>
          <a:p>
            <a:pPr lvl="0"/>
            <a:r>
              <a:rPr lang="en-US" sz="3400" dirty="0" smtClean="0"/>
              <a:t> ELA Writing Scores are a bit of a problem not only in our region, but in the state as a whole. What must we do to prepare students to be writers by the time they get to high school? </a:t>
            </a:r>
          </a:p>
          <a:p>
            <a:pPr>
              <a:buNone/>
            </a:pPr>
            <a:endParaRPr lang="en-US" sz="3400" dirty="0" smtClean="0"/>
          </a:p>
          <a:p>
            <a:pPr lvl="0"/>
            <a:r>
              <a:rPr lang="en-US" sz="3400" dirty="0" smtClean="0"/>
              <a:t>One of the discussions we have around our place is making PD worthwhile. What must leaders do to ensure that the PD teachers are getting is making a difference in their craft?</a:t>
            </a:r>
          </a:p>
          <a:p>
            <a:pPr>
              <a:buNone/>
            </a:pPr>
            <a:endParaRPr lang="en-US" sz="3400" dirty="0" smtClean="0"/>
          </a:p>
          <a:p>
            <a:pPr lvl="0"/>
            <a:r>
              <a:rPr lang="en-US" sz="3400" dirty="0" smtClean="0"/>
              <a:t>How do we get teachers to be more conceptual in their approach? </a:t>
            </a:r>
          </a:p>
          <a:p>
            <a:pPr>
              <a:buNone/>
            </a:pPr>
            <a:endParaRPr lang="en-US" sz="3400" dirty="0" smtClean="0"/>
          </a:p>
          <a:p>
            <a:pPr lvl="0"/>
            <a:r>
              <a:rPr lang="en-US" sz="3400" dirty="0" smtClean="0"/>
              <a:t>8</a:t>
            </a:r>
            <a:r>
              <a:rPr lang="en-US" sz="3400" baseline="30000" dirty="0" smtClean="0"/>
              <a:t>th</a:t>
            </a:r>
            <a:r>
              <a:rPr lang="en-US" sz="3400" dirty="0" smtClean="0"/>
              <a:t> grade social studies scores are not very good.  Social studies teachers generally got complacent and did not change much of anything.  What are you going to do this year to ensure social studies teachers and all of your teachers for that matter pick up their game even more?</a:t>
            </a:r>
          </a:p>
          <a:p>
            <a:pPr>
              <a:buNone/>
            </a:pPr>
            <a:endParaRPr lang="en-US" sz="3400" dirty="0" smtClean="0"/>
          </a:p>
          <a:p>
            <a:pPr lvl="0"/>
            <a:r>
              <a:rPr lang="en-US" sz="3400" dirty="0" smtClean="0"/>
              <a:t>Data indicates very average student engagement in most classrooms across the nation. In fact most will say boredom at school is our single biggest problem!! What can we do to get students invested in their own learning and teachers to teach with a little pizzazz and sophistication at the same time?</a:t>
            </a:r>
          </a:p>
          <a:p>
            <a:pPr>
              <a:buNone/>
            </a:pPr>
            <a:r>
              <a:rPr lang="en-US" sz="3400" dirty="0" smtClean="0"/>
              <a:t> </a:t>
            </a:r>
          </a:p>
          <a:p>
            <a:pPr lvl="0"/>
            <a:r>
              <a:rPr lang="en-US" sz="3400" dirty="0" smtClean="0"/>
              <a:t> How do we reach middle school students? How do we set up schools and classrooms so students make growth during the years? We need to find a way to continue the success of our elementary grades. </a:t>
            </a:r>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#ESC17 on Twitter</a:t>
            </a:r>
            <a:endParaRPr lang="en-US" dirty="0"/>
          </a:p>
        </p:txBody>
      </p:sp>
      <p:sp>
        <p:nvSpPr>
          <p:cNvPr id="3" name="Content Placeholder 2"/>
          <p:cNvSpPr>
            <a:spLocks noGrp="1"/>
          </p:cNvSpPr>
          <p:nvPr>
            <p:ph idx="1"/>
          </p:nvPr>
        </p:nvSpPr>
        <p:spPr>
          <a:xfrm>
            <a:off x="457200" y="1600200"/>
            <a:ext cx="8001000" cy="4525963"/>
          </a:xfrm>
        </p:spPr>
        <p:txBody>
          <a:bodyPr>
            <a:normAutofit fontScale="92500" lnSpcReduction="10000"/>
          </a:bodyPr>
          <a:lstStyle/>
          <a:p>
            <a:r>
              <a:rPr lang="en-US" dirty="0" smtClean="0"/>
              <a:t> For anything you find interesting</a:t>
            </a:r>
          </a:p>
          <a:p>
            <a:r>
              <a:rPr lang="en-US" dirty="0" smtClean="0"/>
              <a:t> Things you want to share</a:t>
            </a:r>
          </a:p>
          <a:p>
            <a:r>
              <a:rPr lang="en-US" dirty="0" smtClean="0"/>
              <a:t> Things that can help districts in Region 17 thrive</a:t>
            </a:r>
          </a:p>
          <a:p>
            <a:endParaRPr lang="en-US" dirty="0" smtClean="0"/>
          </a:p>
          <a:p>
            <a:pPr>
              <a:buNone/>
            </a:pPr>
            <a:r>
              <a:rPr lang="en-US" dirty="0" smtClean="0"/>
              <a:t>    If you are a leader and are not tweeting or have a twitter feed you are getting behind the curve quickly. We live in exponential times. </a:t>
            </a:r>
            <a:r>
              <a:rPr lang="en-US" dirty="0" smtClean="0">
                <a:hlinkClick r:id="rId2"/>
              </a:rPr>
              <a:t>http://georgecouros.ca/blog/social-media-for-administrators</a:t>
            </a:r>
            <a:endParaRPr lang="en-US" dirty="0" smtClean="0"/>
          </a:p>
          <a:p>
            <a:pPr>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r>
              <a:rPr lang="en-US" dirty="0" smtClean="0"/>
              <a:t>Accountability 2013 and Beyond</a:t>
            </a:r>
            <a:endParaRPr lang="en-US" dirty="0"/>
          </a:p>
        </p:txBody>
      </p:sp>
      <p:sp>
        <p:nvSpPr>
          <p:cNvPr id="3" name="Content Placeholder 2"/>
          <p:cNvSpPr>
            <a:spLocks noGrp="1"/>
          </p:cNvSpPr>
          <p:nvPr>
            <p:ph idx="1"/>
          </p:nvPr>
        </p:nvSpPr>
        <p:spPr>
          <a:xfrm>
            <a:off x="457200" y="1600200"/>
            <a:ext cx="8153400" cy="4525963"/>
          </a:xfrm>
        </p:spPr>
        <p:txBody>
          <a:bodyPr>
            <a:normAutofit lnSpcReduction="10000"/>
          </a:bodyPr>
          <a:lstStyle/>
          <a:p>
            <a:r>
              <a:rPr lang="en-US" dirty="0" smtClean="0"/>
              <a:t>Public Website</a:t>
            </a:r>
          </a:p>
          <a:p>
            <a:pPr lvl="1"/>
            <a:r>
              <a:rPr lang="en-US" dirty="0" smtClean="0">
                <a:hlinkClick r:id="rId2"/>
              </a:rPr>
              <a:t>http://ritter.tea.state.tx.us/perfreport/account/2013/index.html</a:t>
            </a:r>
            <a:endParaRPr lang="en-US" dirty="0" smtClean="0"/>
          </a:p>
          <a:p>
            <a:r>
              <a:rPr lang="en-US" dirty="0" smtClean="0"/>
              <a:t>The ATAC committee will be recommending a  Performance Index Model to the APAC group in November.  </a:t>
            </a:r>
          </a:p>
          <a:p>
            <a:r>
              <a:rPr lang="en-US" dirty="0" smtClean="0"/>
              <a:t> EOC is a very complex system and thus very difficult to create a system around and also one that is difficult to figure out how to give positive credit for growth.</a:t>
            </a:r>
          </a:p>
          <a:p>
            <a:pPr lvl="1"/>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228600"/>
            <a:ext cx="8489853" cy="6477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152400"/>
            <a:ext cx="6722440" cy="65532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1000" y="533400"/>
            <a:ext cx="8533618" cy="5867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14400" y="304800"/>
            <a:ext cx="7010400" cy="6400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1000" y="685801"/>
            <a:ext cx="8458200" cy="5562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304800"/>
            <a:ext cx="3048000" cy="239179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5867400" y="228600"/>
            <a:ext cx="2895600" cy="2494929"/>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152400" y="4480891"/>
            <a:ext cx="3124200" cy="2377109"/>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6019800" y="4495800"/>
            <a:ext cx="2907127" cy="2362200"/>
          </a:xfrm>
          <a:prstGeom prst="rect">
            <a:avLst/>
          </a:prstGeom>
          <a:noFill/>
          <a:ln w="9525">
            <a:noFill/>
            <a:miter lim="800000"/>
            <a:headEnd/>
            <a:tailEnd/>
          </a:ln>
        </p:spPr>
      </p:pic>
      <p:sp>
        <p:nvSpPr>
          <p:cNvPr id="6" name="Down Arrow 5"/>
          <p:cNvSpPr/>
          <p:nvPr/>
        </p:nvSpPr>
        <p:spPr>
          <a:xfrm rot="18609327">
            <a:off x="3190673" y="2666373"/>
            <a:ext cx="609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3604664">
            <a:off x="3194755" y="4188636"/>
            <a:ext cx="609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7575076">
            <a:off x="5469987" y="4114777"/>
            <a:ext cx="609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695931">
            <a:off x="5406435" y="2586907"/>
            <a:ext cx="609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9000" y="2667000"/>
            <a:ext cx="25146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Acceptable/</a:t>
            </a:r>
          </a:p>
          <a:p>
            <a:pPr algn="ctr"/>
            <a:r>
              <a:rPr lang="en-US" sz="2000" dirty="0" smtClean="0"/>
              <a:t>Unacceptable</a:t>
            </a:r>
            <a:endParaRPr 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Growth Models</a:t>
            </a:r>
            <a:endParaRPr lang="en-US" dirty="0"/>
          </a:p>
        </p:txBody>
      </p:sp>
      <p:sp>
        <p:nvSpPr>
          <p:cNvPr id="3" name="Content Placeholder 2"/>
          <p:cNvSpPr>
            <a:spLocks noGrp="1"/>
          </p:cNvSpPr>
          <p:nvPr>
            <p:ph idx="1"/>
          </p:nvPr>
        </p:nvSpPr>
        <p:spPr>
          <a:xfrm>
            <a:off x="457200" y="1600200"/>
            <a:ext cx="8382000" cy="5257800"/>
          </a:xfrm>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hlinkClick r:id="rId2"/>
              </a:rPr>
              <a:t> http://www.ksde.org/LinkClick.aspx?fileticket=9ZeUx9Y9nzw%3D&amp;tabid=116</a:t>
            </a:r>
            <a:endParaRPr lang="en-US" dirty="0" smtClean="0"/>
          </a:p>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762000" y="1114191"/>
            <a:ext cx="7467600" cy="444840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Growth Models</a:t>
            </a:r>
            <a:endParaRPr lang="en-US" dirty="0"/>
          </a:p>
        </p:txBody>
      </p:sp>
      <p:sp>
        <p:nvSpPr>
          <p:cNvPr id="3" name="Content Placeholder 2"/>
          <p:cNvSpPr>
            <a:spLocks noGrp="1"/>
          </p:cNvSpPr>
          <p:nvPr>
            <p:ph idx="1"/>
          </p:nvPr>
        </p:nvSpPr>
        <p:spPr>
          <a:xfrm>
            <a:off x="304800" y="1600200"/>
            <a:ext cx="8382000" cy="5105400"/>
          </a:xfrm>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endParaRPr lang="en-US" dirty="0" smtClean="0"/>
          </a:p>
          <a:p>
            <a:pPr>
              <a:buNone/>
            </a:pPr>
            <a:r>
              <a:rPr lang="en-US" dirty="0" smtClean="0">
                <a:hlinkClick r:id="rId2"/>
              </a:rPr>
              <a:t> http://www.ksde.org/LinkClick.aspx?fileticket=9ZeUx9Y9nzw%3D&amp;tabid=116</a:t>
            </a:r>
            <a:endParaRPr lang="en-US" dirty="0" smtClean="0"/>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 y="1066800"/>
            <a:ext cx="8411576" cy="4419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458200" cy="1143000"/>
          </a:xfrm>
        </p:spPr>
        <p:txBody>
          <a:bodyPr>
            <a:normAutofit fontScale="90000"/>
          </a:bodyPr>
          <a:lstStyle/>
          <a:p>
            <a:r>
              <a:rPr lang="en-US" dirty="0" smtClean="0">
                <a:hlinkClick r:id="rId2"/>
              </a:rPr>
              <a:t>http://escite2.esc17.net/default.aspx?name=wmsworkshop&amp;w=12033</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304800" y="3276600"/>
            <a:ext cx="8486775" cy="20097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EOC Cut Scores</a:t>
            </a:r>
            <a:endParaRPr lang="en-US" dirty="0"/>
          </a:p>
        </p:txBody>
      </p:sp>
      <p:graphicFrame>
        <p:nvGraphicFramePr>
          <p:cNvPr id="4" name="Content Placeholder 3"/>
          <p:cNvGraphicFramePr>
            <a:graphicFrameLocks noGrp="1"/>
          </p:cNvGraphicFramePr>
          <p:nvPr>
            <p:ph idx="1"/>
          </p:nvPr>
        </p:nvGraphicFramePr>
        <p:xfrm>
          <a:off x="304800" y="1447800"/>
          <a:ext cx="8534400" cy="5105401"/>
        </p:xfrm>
        <a:graphic>
          <a:graphicData uri="http://schemas.openxmlformats.org/drawingml/2006/table">
            <a:tbl>
              <a:tblPr firstRow="1" bandRow="1">
                <a:tableStyleId>{5C22544A-7EE6-4342-B048-85BDC9FD1C3A}</a:tableStyleId>
              </a:tblPr>
              <a:tblGrid>
                <a:gridCol w="1422400"/>
                <a:gridCol w="1422400"/>
                <a:gridCol w="1422400"/>
                <a:gridCol w="1524000"/>
                <a:gridCol w="1320800"/>
                <a:gridCol w="1422400"/>
              </a:tblGrid>
              <a:tr h="856891">
                <a:tc>
                  <a:txBody>
                    <a:bodyPr/>
                    <a:lstStyle/>
                    <a:p>
                      <a:pPr algn="ctr" fontAlgn="ctr"/>
                      <a:r>
                        <a:rPr lang="en-US" sz="1800" b="1" i="0" u="none" strike="noStrike" dirty="0" smtClean="0">
                          <a:solidFill>
                            <a:srgbClr val="000000"/>
                          </a:solidFill>
                          <a:latin typeface="Calibri"/>
                        </a:rPr>
                        <a:t>Test </a:t>
                      </a:r>
                      <a:endParaRPr lang="en-US" sz="1800" b="1" i="0" u="none" strike="noStrike" dirty="0">
                        <a:solidFill>
                          <a:srgbClr val="000000"/>
                        </a:solidFill>
                        <a:latin typeface="Calibri"/>
                      </a:endParaRPr>
                    </a:p>
                  </a:txBody>
                  <a:tcPr marL="9525" marR="9525" marT="9525" marB="0" anchor="ctr"/>
                </a:tc>
                <a:tc>
                  <a:txBody>
                    <a:bodyPr/>
                    <a:lstStyle/>
                    <a:p>
                      <a:pPr algn="ctr" fontAlgn="ctr"/>
                      <a:r>
                        <a:rPr lang="en-US" sz="1800" b="1" i="0" u="none" strike="noStrike" dirty="0">
                          <a:solidFill>
                            <a:srgbClr val="000000"/>
                          </a:solidFill>
                          <a:latin typeface="Calibri"/>
                        </a:rPr>
                        <a:t>Minimum</a:t>
                      </a:r>
                    </a:p>
                  </a:txBody>
                  <a:tcPr marL="9525" marR="9525" marT="9525" marB="0" anchor="ctr"/>
                </a:tc>
                <a:tc>
                  <a:txBody>
                    <a:bodyPr/>
                    <a:lstStyle/>
                    <a:p>
                      <a:pPr algn="ctr" fontAlgn="ctr"/>
                      <a:r>
                        <a:rPr lang="en-US" sz="1800" b="1" i="0" u="none" strike="noStrike" dirty="0">
                          <a:solidFill>
                            <a:srgbClr val="000000"/>
                          </a:solidFill>
                          <a:latin typeface="Calibri"/>
                        </a:rPr>
                        <a:t>Satisfactory at Phase in</a:t>
                      </a:r>
                    </a:p>
                  </a:txBody>
                  <a:tcPr marL="9525" marR="9525" marT="9525" marB="0" anchor="ctr"/>
                </a:tc>
                <a:tc>
                  <a:txBody>
                    <a:bodyPr/>
                    <a:lstStyle/>
                    <a:p>
                      <a:pPr algn="ctr" fontAlgn="ctr"/>
                      <a:r>
                        <a:rPr lang="en-US" sz="1800" b="1" i="0" u="none" strike="noStrike">
                          <a:solidFill>
                            <a:srgbClr val="000000"/>
                          </a:solidFill>
                          <a:latin typeface="Calibri"/>
                        </a:rPr>
                        <a:t>Satisfactory at Recommended</a:t>
                      </a:r>
                    </a:p>
                  </a:txBody>
                  <a:tcPr marL="9525" marR="9525" marT="9525" marB="0" anchor="ctr"/>
                </a:tc>
                <a:tc>
                  <a:txBody>
                    <a:bodyPr/>
                    <a:lstStyle/>
                    <a:p>
                      <a:pPr algn="ctr" fontAlgn="ctr"/>
                      <a:r>
                        <a:rPr lang="en-US" sz="1800" b="1" i="0" u="none" strike="noStrike">
                          <a:solidFill>
                            <a:srgbClr val="000000"/>
                          </a:solidFill>
                          <a:latin typeface="Calibri"/>
                        </a:rPr>
                        <a:t>Advanced</a:t>
                      </a:r>
                    </a:p>
                  </a:txBody>
                  <a:tcPr marL="9525" marR="9525" marT="9525" marB="0" anchor="ctr"/>
                </a:tc>
                <a:tc>
                  <a:txBody>
                    <a:bodyPr/>
                    <a:lstStyle/>
                    <a:p>
                      <a:pPr algn="ctr" fontAlgn="ctr"/>
                      <a:r>
                        <a:rPr lang="en-US" sz="1800" b="1" i="0" u="none" strike="noStrike">
                          <a:solidFill>
                            <a:srgbClr val="000000"/>
                          </a:solidFill>
                          <a:latin typeface="Calibri"/>
                        </a:rPr>
                        <a:t>Total Points Possible</a:t>
                      </a:r>
                    </a:p>
                  </a:txBody>
                  <a:tcPr marL="9525" marR="9525" marT="9525" marB="0" anchor="ctr"/>
                </a:tc>
              </a:tr>
              <a:tr h="849702">
                <a:tc>
                  <a:txBody>
                    <a:bodyPr/>
                    <a:lstStyle/>
                    <a:p>
                      <a:pPr algn="l" fontAlgn="b"/>
                      <a:r>
                        <a:rPr lang="en-US" sz="1800" b="1" i="0" u="none" strike="noStrike" dirty="0">
                          <a:solidFill>
                            <a:srgbClr val="000000"/>
                          </a:solidFill>
                          <a:latin typeface="Calibri"/>
                        </a:rPr>
                        <a:t>English 1 Reading</a:t>
                      </a:r>
                    </a:p>
                  </a:txBody>
                  <a:tcPr marL="9525" marR="9525" marT="9525" marB="0" anchor="b"/>
                </a:tc>
                <a:tc>
                  <a:txBody>
                    <a:bodyPr/>
                    <a:lstStyle/>
                    <a:p>
                      <a:pPr algn="ctr" fontAlgn="b"/>
                      <a:r>
                        <a:rPr lang="en-US" sz="3200" b="1" i="0" u="none" strike="noStrike" dirty="0">
                          <a:solidFill>
                            <a:srgbClr val="000000"/>
                          </a:solidFill>
                          <a:latin typeface="Calibri"/>
                        </a:rPr>
                        <a:t>27</a:t>
                      </a:r>
                    </a:p>
                  </a:txBody>
                  <a:tcPr marL="9525" marR="9525" marT="9525" marB="0" anchor="b"/>
                </a:tc>
                <a:tc>
                  <a:txBody>
                    <a:bodyPr/>
                    <a:lstStyle/>
                    <a:p>
                      <a:pPr algn="ctr" fontAlgn="b"/>
                      <a:r>
                        <a:rPr lang="en-US" sz="3200" b="1" i="0" u="none" strike="noStrike" dirty="0">
                          <a:solidFill>
                            <a:srgbClr val="000000"/>
                          </a:solidFill>
                          <a:latin typeface="Calibri"/>
                        </a:rPr>
                        <a:t>30</a:t>
                      </a:r>
                    </a:p>
                  </a:txBody>
                  <a:tcPr marL="9525" marR="9525" marT="9525" marB="0" anchor="b"/>
                </a:tc>
                <a:tc>
                  <a:txBody>
                    <a:bodyPr/>
                    <a:lstStyle/>
                    <a:p>
                      <a:pPr algn="ctr" fontAlgn="b"/>
                      <a:r>
                        <a:rPr lang="en-US" sz="3200" b="1" i="0" u="none" strike="noStrike" dirty="0">
                          <a:solidFill>
                            <a:srgbClr val="000000"/>
                          </a:solidFill>
                          <a:latin typeface="Calibri"/>
                        </a:rPr>
                        <a:t>36</a:t>
                      </a:r>
                    </a:p>
                  </a:txBody>
                  <a:tcPr marL="9525" marR="9525" marT="9525" marB="0" anchor="b"/>
                </a:tc>
                <a:tc>
                  <a:txBody>
                    <a:bodyPr/>
                    <a:lstStyle/>
                    <a:p>
                      <a:pPr algn="ctr" fontAlgn="b"/>
                      <a:r>
                        <a:rPr lang="en-US" sz="3200" b="1" i="0" u="none" strike="noStrike">
                          <a:solidFill>
                            <a:srgbClr val="000000"/>
                          </a:solidFill>
                          <a:latin typeface="Calibri"/>
                        </a:rPr>
                        <a:t>46</a:t>
                      </a:r>
                    </a:p>
                  </a:txBody>
                  <a:tcPr marL="9525" marR="9525" marT="9525" marB="0" anchor="b"/>
                </a:tc>
                <a:tc>
                  <a:txBody>
                    <a:bodyPr/>
                    <a:lstStyle/>
                    <a:p>
                      <a:pPr algn="ctr" fontAlgn="b"/>
                      <a:r>
                        <a:rPr lang="en-US" sz="3200" b="1" i="0" u="none" strike="noStrike">
                          <a:solidFill>
                            <a:srgbClr val="000000"/>
                          </a:solidFill>
                          <a:latin typeface="Calibri"/>
                        </a:rPr>
                        <a:t>56</a:t>
                      </a:r>
                    </a:p>
                  </a:txBody>
                  <a:tcPr marL="9525" marR="9525" marT="9525" marB="0" anchor="b"/>
                </a:tc>
              </a:tr>
              <a:tr h="849702">
                <a:tc>
                  <a:txBody>
                    <a:bodyPr/>
                    <a:lstStyle/>
                    <a:p>
                      <a:pPr algn="l" fontAlgn="b"/>
                      <a:r>
                        <a:rPr lang="en-US" sz="1800" b="1" i="0" u="none" strike="noStrike">
                          <a:solidFill>
                            <a:srgbClr val="000000"/>
                          </a:solidFill>
                          <a:latin typeface="Calibri"/>
                        </a:rPr>
                        <a:t>English 1 Writing</a:t>
                      </a:r>
                    </a:p>
                  </a:txBody>
                  <a:tcPr marL="9525" marR="9525" marT="9525" marB="0" anchor="b"/>
                </a:tc>
                <a:tc>
                  <a:txBody>
                    <a:bodyPr/>
                    <a:lstStyle/>
                    <a:p>
                      <a:pPr algn="ctr" fontAlgn="b"/>
                      <a:r>
                        <a:rPr lang="en-US" sz="3200" b="1" i="0" u="none" strike="noStrike">
                          <a:solidFill>
                            <a:srgbClr val="000000"/>
                          </a:solidFill>
                          <a:latin typeface="Calibri"/>
                        </a:rPr>
                        <a:t>37</a:t>
                      </a:r>
                    </a:p>
                  </a:txBody>
                  <a:tcPr marL="9525" marR="9525" marT="9525" marB="0" anchor="b"/>
                </a:tc>
                <a:tc>
                  <a:txBody>
                    <a:bodyPr/>
                    <a:lstStyle/>
                    <a:p>
                      <a:pPr algn="ctr" fontAlgn="b"/>
                      <a:r>
                        <a:rPr lang="en-US" sz="3200" b="1" i="0" u="none" strike="noStrike" dirty="0">
                          <a:solidFill>
                            <a:srgbClr val="000000"/>
                          </a:solidFill>
                          <a:latin typeface="Calibri"/>
                        </a:rPr>
                        <a:t>40</a:t>
                      </a:r>
                    </a:p>
                  </a:txBody>
                  <a:tcPr marL="9525" marR="9525" marT="9525" marB="0" anchor="b"/>
                </a:tc>
                <a:tc>
                  <a:txBody>
                    <a:bodyPr/>
                    <a:lstStyle/>
                    <a:p>
                      <a:pPr algn="ctr" fontAlgn="b"/>
                      <a:r>
                        <a:rPr lang="en-US" sz="3200" b="1" i="0" u="none" strike="noStrike" dirty="0">
                          <a:solidFill>
                            <a:srgbClr val="000000"/>
                          </a:solidFill>
                          <a:latin typeface="Calibri"/>
                        </a:rPr>
                        <a:t>45</a:t>
                      </a:r>
                    </a:p>
                  </a:txBody>
                  <a:tcPr marL="9525" marR="9525" marT="9525" marB="0" anchor="b"/>
                </a:tc>
                <a:tc>
                  <a:txBody>
                    <a:bodyPr/>
                    <a:lstStyle/>
                    <a:p>
                      <a:pPr algn="ctr" fontAlgn="b"/>
                      <a:r>
                        <a:rPr lang="en-US" sz="3200" b="1" i="0" u="none" strike="noStrike" dirty="0">
                          <a:solidFill>
                            <a:srgbClr val="000000"/>
                          </a:solidFill>
                          <a:latin typeface="Calibri"/>
                        </a:rPr>
                        <a:t>57</a:t>
                      </a:r>
                    </a:p>
                  </a:txBody>
                  <a:tcPr marL="9525" marR="9525" marT="9525" marB="0" anchor="b"/>
                </a:tc>
                <a:tc>
                  <a:txBody>
                    <a:bodyPr/>
                    <a:lstStyle/>
                    <a:p>
                      <a:pPr algn="ctr" fontAlgn="b"/>
                      <a:r>
                        <a:rPr lang="en-US" sz="3200" b="1" i="0" u="none" strike="noStrike">
                          <a:solidFill>
                            <a:srgbClr val="000000"/>
                          </a:solidFill>
                          <a:latin typeface="Calibri"/>
                        </a:rPr>
                        <a:t>62</a:t>
                      </a:r>
                    </a:p>
                  </a:txBody>
                  <a:tcPr marL="9525" marR="9525" marT="9525" marB="0" anchor="b"/>
                </a:tc>
              </a:tr>
              <a:tr h="849702">
                <a:tc>
                  <a:txBody>
                    <a:bodyPr/>
                    <a:lstStyle/>
                    <a:p>
                      <a:pPr algn="l" fontAlgn="b"/>
                      <a:r>
                        <a:rPr lang="en-US" sz="1800" b="1" i="0" u="none" strike="noStrike">
                          <a:solidFill>
                            <a:srgbClr val="000000"/>
                          </a:solidFill>
                          <a:latin typeface="Calibri"/>
                        </a:rPr>
                        <a:t>Algebra 1</a:t>
                      </a:r>
                    </a:p>
                  </a:txBody>
                  <a:tcPr marL="9525" marR="9525" marT="9525" marB="0" anchor="b"/>
                </a:tc>
                <a:tc>
                  <a:txBody>
                    <a:bodyPr/>
                    <a:lstStyle/>
                    <a:p>
                      <a:pPr algn="ctr" fontAlgn="b"/>
                      <a:r>
                        <a:rPr lang="en-US" sz="3200" b="1" i="0" u="none" strike="noStrike">
                          <a:solidFill>
                            <a:srgbClr val="000000"/>
                          </a:solidFill>
                          <a:latin typeface="Calibri"/>
                        </a:rPr>
                        <a:t>17</a:t>
                      </a:r>
                    </a:p>
                  </a:txBody>
                  <a:tcPr marL="9525" marR="9525" marT="9525" marB="0" anchor="b"/>
                </a:tc>
                <a:tc>
                  <a:txBody>
                    <a:bodyPr/>
                    <a:lstStyle/>
                    <a:p>
                      <a:pPr algn="ctr" fontAlgn="b"/>
                      <a:r>
                        <a:rPr lang="en-US" sz="3200" b="1" i="0" u="none" strike="noStrike">
                          <a:solidFill>
                            <a:srgbClr val="000000"/>
                          </a:solidFill>
                          <a:latin typeface="Calibri"/>
                        </a:rPr>
                        <a:t>20</a:t>
                      </a:r>
                    </a:p>
                  </a:txBody>
                  <a:tcPr marL="9525" marR="9525" marT="9525" marB="0" anchor="b"/>
                </a:tc>
                <a:tc>
                  <a:txBody>
                    <a:bodyPr/>
                    <a:lstStyle/>
                    <a:p>
                      <a:pPr algn="ctr" fontAlgn="b"/>
                      <a:r>
                        <a:rPr lang="en-US" sz="3200" b="1" i="0" u="none" strike="noStrike" dirty="0">
                          <a:solidFill>
                            <a:srgbClr val="000000"/>
                          </a:solidFill>
                          <a:latin typeface="Calibri"/>
                        </a:rPr>
                        <a:t>34</a:t>
                      </a:r>
                    </a:p>
                  </a:txBody>
                  <a:tcPr marL="9525" marR="9525" marT="9525" marB="0" anchor="b"/>
                </a:tc>
                <a:tc>
                  <a:txBody>
                    <a:bodyPr/>
                    <a:lstStyle/>
                    <a:p>
                      <a:pPr algn="ctr" fontAlgn="b"/>
                      <a:r>
                        <a:rPr lang="en-US" sz="3200" b="1" i="0" u="none" strike="noStrike" dirty="0">
                          <a:solidFill>
                            <a:srgbClr val="000000"/>
                          </a:solidFill>
                          <a:latin typeface="Calibri"/>
                        </a:rPr>
                        <a:t>42</a:t>
                      </a:r>
                    </a:p>
                  </a:txBody>
                  <a:tcPr marL="9525" marR="9525" marT="9525" marB="0" anchor="b"/>
                </a:tc>
                <a:tc>
                  <a:txBody>
                    <a:bodyPr/>
                    <a:lstStyle/>
                    <a:p>
                      <a:pPr algn="ctr" fontAlgn="b"/>
                      <a:r>
                        <a:rPr lang="en-US" sz="3200" b="1" i="0" u="none" strike="noStrike">
                          <a:solidFill>
                            <a:srgbClr val="000000"/>
                          </a:solidFill>
                          <a:latin typeface="Calibri"/>
                        </a:rPr>
                        <a:t>54</a:t>
                      </a:r>
                    </a:p>
                  </a:txBody>
                  <a:tcPr marL="9525" marR="9525" marT="9525" marB="0" anchor="b"/>
                </a:tc>
              </a:tr>
              <a:tr h="849702">
                <a:tc>
                  <a:txBody>
                    <a:bodyPr/>
                    <a:lstStyle/>
                    <a:p>
                      <a:pPr algn="l" fontAlgn="b"/>
                      <a:r>
                        <a:rPr lang="en-US" sz="1800" b="1" i="0" u="none" strike="noStrike">
                          <a:solidFill>
                            <a:srgbClr val="000000"/>
                          </a:solidFill>
                          <a:latin typeface="Calibri"/>
                        </a:rPr>
                        <a:t>World Geography</a:t>
                      </a:r>
                    </a:p>
                  </a:txBody>
                  <a:tcPr marL="9525" marR="9525" marT="9525" marB="0" anchor="b"/>
                </a:tc>
                <a:tc>
                  <a:txBody>
                    <a:bodyPr/>
                    <a:lstStyle/>
                    <a:p>
                      <a:pPr algn="ctr" fontAlgn="b"/>
                      <a:r>
                        <a:rPr lang="en-US" sz="3200" b="1" i="0" u="none" strike="noStrike">
                          <a:solidFill>
                            <a:srgbClr val="000000"/>
                          </a:solidFill>
                          <a:latin typeface="Calibri"/>
                        </a:rPr>
                        <a:t>27</a:t>
                      </a:r>
                    </a:p>
                  </a:txBody>
                  <a:tcPr marL="9525" marR="9525" marT="9525" marB="0" anchor="b"/>
                </a:tc>
                <a:tc>
                  <a:txBody>
                    <a:bodyPr/>
                    <a:lstStyle/>
                    <a:p>
                      <a:pPr algn="ctr" fontAlgn="b"/>
                      <a:r>
                        <a:rPr lang="en-US" sz="3200" b="1" i="0" u="none" strike="noStrike">
                          <a:solidFill>
                            <a:srgbClr val="000000"/>
                          </a:solidFill>
                          <a:latin typeface="Calibri"/>
                        </a:rPr>
                        <a:t>31</a:t>
                      </a:r>
                    </a:p>
                  </a:txBody>
                  <a:tcPr marL="9525" marR="9525" marT="9525" marB="0" anchor="b"/>
                </a:tc>
                <a:tc>
                  <a:txBody>
                    <a:bodyPr/>
                    <a:lstStyle/>
                    <a:p>
                      <a:pPr algn="ctr" fontAlgn="b"/>
                      <a:r>
                        <a:rPr lang="en-US" sz="3200" b="1" i="0" u="none" strike="noStrike">
                          <a:solidFill>
                            <a:srgbClr val="000000"/>
                          </a:solidFill>
                          <a:latin typeface="Calibri"/>
                        </a:rPr>
                        <a:t>47</a:t>
                      </a:r>
                    </a:p>
                  </a:txBody>
                  <a:tcPr marL="9525" marR="9525" marT="9525" marB="0" anchor="b"/>
                </a:tc>
                <a:tc>
                  <a:txBody>
                    <a:bodyPr/>
                    <a:lstStyle/>
                    <a:p>
                      <a:pPr algn="ctr" fontAlgn="b"/>
                      <a:r>
                        <a:rPr lang="en-US" sz="3200" b="1" i="0" u="none" strike="noStrike" dirty="0">
                          <a:solidFill>
                            <a:srgbClr val="000000"/>
                          </a:solidFill>
                          <a:latin typeface="Calibri"/>
                        </a:rPr>
                        <a:t>57</a:t>
                      </a:r>
                    </a:p>
                  </a:txBody>
                  <a:tcPr marL="9525" marR="9525" marT="9525" marB="0" anchor="b"/>
                </a:tc>
                <a:tc>
                  <a:txBody>
                    <a:bodyPr/>
                    <a:lstStyle/>
                    <a:p>
                      <a:pPr algn="ctr" fontAlgn="b"/>
                      <a:r>
                        <a:rPr lang="en-US" sz="3200" b="1" i="0" u="none" strike="noStrike">
                          <a:solidFill>
                            <a:srgbClr val="000000"/>
                          </a:solidFill>
                          <a:latin typeface="Calibri"/>
                        </a:rPr>
                        <a:t>68</a:t>
                      </a:r>
                    </a:p>
                  </a:txBody>
                  <a:tcPr marL="9525" marR="9525" marT="9525" marB="0" anchor="b"/>
                </a:tc>
              </a:tr>
              <a:tr h="849702">
                <a:tc>
                  <a:txBody>
                    <a:bodyPr/>
                    <a:lstStyle/>
                    <a:p>
                      <a:pPr algn="l" fontAlgn="b"/>
                      <a:r>
                        <a:rPr lang="en-US" sz="1800" b="1" i="0" u="none" strike="noStrike">
                          <a:solidFill>
                            <a:srgbClr val="000000"/>
                          </a:solidFill>
                          <a:latin typeface="Calibri"/>
                        </a:rPr>
                        <a:t>Biology</a:t>
                      </a:r>
                    </a:p>
                  </a:txBody>
                  <a:tcPr marL="9525" marR="9525" marT="9525" marB="0" anchor="b"/>
                </a:tc>
                <a:tc>
                  <a:txBody>
                    <a:bodyPr/>
                    <a:lstStyle/>
                    <a:p>
                      <a:pPr algn="ctr" fontAlgn="b"/>
                      <a:r>
                        <a:rPr lang="en-US" sz="3200" b="1" i="0" u="none" strike="noStrike">
                          <a:solidFill>
                            <a:srgbClr val="000000"/>
                          </a:solidFill>
                          <a:latin typeface="Calibri"/>
                        </a:rPr>
                        <a:t>17</a:t>
                      </a:r>
                    </a:p>
                  </a:txBody>
                  <a:tcPr marL="9525" marR="9525" marT="9525" marB="0" anchor="b"/>
                </a:tc>
                <a:tc>
                  <a:txBody>
                    <a:bodyPr/>
                    <a:lstStyle/>
                    <a:p>
                      <a:pPr algn="ctr" fontAlgn="b"/>
                      <a:r>
                        <a:rPr lang="en-US" sz="3200" b="1" i="0" u="none" strike="noStrike">
                          <a:solidFill>
                            <a:srgbClr val="000000"/>
                          </a:solidFill>
                          <a:latin typeface="Calibri"/>
                        </a:rPr>
                        <a:t>20</a:t>
                      </a:r>
                    </a:p>
                  </a:txBody>
                  <a:tcPr marL="9525" marR="9525" marT="9525" marB="0" anchor="b"/>
                </a:tc>
                <a:tc>
                  <a:txBody>
                    <a:bodyPr/>
                    <a:lstStyle/>
                    <a:p>
                      <a:pPr algn="ctr" fontAlgn="b"/>
                      <a:r>
                        <a:rPr lang="en-US" sz="3200" b="1" i="0" u="none" strike="noStrike">
                          <a:solidFill>
                            <a:srgbClr val="000000"/>
                          </a:solidFill>
                          <a:latin typeface="Calibri"/>
                        </a:rPr>
                        <a:t>34</a:t>
                      </a:r>
                    </a:p>
                  </a:txBody>
                  <a:tcPr marL="9525" marR="9525" marT="9525" marB="0" anchor="b"/>
                </a:tc>
                <a:tc>
                  <a:txBody>
                    <a:bodyPr/>
                    <a:lstStyle/>
                    <a:p>
                      <a:pPr algn="ctr" fontAlgn="b"/>
                      <a:r>
                        <a:rPr lang="en-US" sz="3200" b="1" i="0" u="none" strike="noStrike" dirty="0">
                          <a:solidFill>
                            <a:srgbClr val="000000"/>
                          </a:solidFill>
                          <a:latin typeface="Calibri"/>
                        </a:rPr>
                        <a:t>45</a:t>
                      </a:r>
                    </a:p>
                  </a:txBody>
                  <a:tcPr marL="9525" marR="9525" marT="9525" marB="0" anchor="b"/>
                </a:tc>
                <a:tc>
                  <a:txBody>
                    <a:bodyPr/>
                    <a:lstStyle/>
                    <a:p>
                      <a:pPr algn="ctr" fontAlgn="b"/>
                      <a:r>
                        <a:rPr lang="en-US" sz="3200" b="1" i="0" u="none" strike="noStrike" dirty="0">
                          <a:solidFill>
                            <a:srgbClr val="000000"/>
                          </a:solidFill>
                          <a:latin typeface="Calibri"/>
                        </a:rPr>
                        <a:t>54</a:t>
                      </a:r>
                    </a:p>
                  </a:txBody>
                  <a:tcPr marL="9525" marR="9525" marT="9525" marB="0" anchor="b"/>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67600" cy="1143000"/>
          </a:xfrm>
        </p:spPr>
        <p:txBody>
          <a:bodyPr/>
          <a:lstStyle/>
          <a:p>
            <a:pPr algn="ctr"/>
            <a:r>
              <a:rPr lang="en-US" dirty="0" smtClean="0"/>
              <a:t>STAAR Passing Standards</a:t>
            </a:r>
            <a:endParaRPr lang="en-US" dirty="0"/>
          </a:p>
        </p:txBody>
      </p:sp>
      <p:pic>
        <p:nvPicPr>
          <p:cNvPr id="1026" name="Picture 2" descr="C:\Users\tduncan\AppData\Local\Microsoft\Windows\Temporary Internet Files\Content.Outlook\9FWH4NTD\EOC (3).jpg"/>
          <p:cNvPicPr>
            <a:picLocks noGrp="1" noChangeAspect="1" noChangeArrowheads="1"/>
          </p:cNvPicPr>
          <p:nvPr>
            <p:ph idx="1"/>
          </p:nvPr>
        </p:nvPicPr>
        <p:blipFill>
          <a:blip r:embed="rId2" cstate="print"/>
          <a:srcRect/>
          <a:stretch>
            <a:fillRect/>
          </a:stretch>
        </p:blipFill>
        <p:spPr bwMode="auto">
          <a:xfrm>
            <a:off x="2362200" y="1371600"/>
            <a:ext cx="4400550" cy="4486275"/>
          </a:xfrm>
          <a:prstGeom prst="rect">
            <a:avLst/>
          </a:prstGeom>
          <a:noFill/>
        </p:spPr>
      </p:pic>
      <p:sp>
        <p:nvSpPr>
          <p:cNvPr id="5" name="Rectangle 4"/>
          <p:cNvSpPr/>
          <p:nvPr/>
        </p:nvSpPr>
        <p:spPr>
          <a:xfrm>
            <a:off x="533400" y="6019800"/>
            <a:ext cx="8382000" cy="923330"/>
          </a:xfrm>
          <a:prstGeom prst="rect">
            <a:avLst/>
          </a:prstGeom>
        </p:spPr>
        <p:txBody>
          <a:bodyPr wrap="square">
            <a:spAutoFit/>
          </a:bodyPr>
          <a:lstStyle/>
          <a:p>
            <a:r>
              <a:rPr lang="en-US" dirty="0" smtClean="0">
                <a:hlinkClick r:id="rId3"/>
              </a:rPr>
              <a:t>http://www.chron.com/news/houston-texas/article/Passing-standards-on-new-high-school-tests-called-3611621.php</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I and Level III Phase In</a:t>
            </a:r>
            <a:endParaRPr lang="en-US" dirty="0"/>
          </a:p>
        </p:txBody>
      </p:sp>
      <p:graphicFrame>
        <p:nvGraphicFramePr>
          <p:cNvPr id="4" name="Content Placeholder 3"/>
          <p:cNvGraphicFramePr>
            <a:graphicFrameLocks noGrp="1"/>
          </p:cNvGraphicFramePr>
          <p:nvPr>
            <p:ph idx="1"/>
          </p:nvPr>
        </p:nvGraphicFramePr>
        <p:xfrm>
          <a:off x="228598" y="1447800"/>
          <a:ext cx="8451572" cy="5257794"/>
        </p:xfrm>
        <a:graphic>
          <a:graphicData uri="http://schemas.openxmlformats.org/drawingml/2006/table">
            <a:tbl>
              <a:tblPr/>
              <a:tblGrid>
                <a:gridCol w="819913"/>
                <a:gridCol w="984731"/>
                <a:gridCol w="513229"/>
                <a:gridCol w="438122"/>
                <a:gridCol w="469416"/>
                <a:gridCol w="469416"/>
                <a:gridCol w="400568"/>
                <a:gridCol w="431862"/>
                <a:gridCol w="494451"/>
                <a:gridCol w="400568"/>
                <a:gridCol w="400568"/>
                <a:gridCol w="506969"/>
                <a:gridCol w="400568"/>
                <a:gridCol w="400568"/>
                <a:gridCol w="519487"/>
                <a:gridCol w="400568"/>
                <a:gridCol w="400568"/>
              </a:tblGrid>
              <a:tr h="287866">
                <a:tc>
                  <a:txBody>
                    <a:bodyPr/>
                    <a:lstStyle/>
                    <a:p>
                      <a:pPr algn="ctr" fontAlgn="b"/>
                      <a:r>
                        <a:rPr lang="en-US" sz="10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b"/>
                      <a:r>
                        <a:rPr lang="en-US" sz="1000" b="1" i="0" u="none" strike="noStrike" dirty="0">
                          <a:solidFill>
                            <a:srgbClr val="000000"/>
                          </a:solidFill>
                          <a:latin typeface="Calibri"/>
                        </a:rPr>
                        <a:t>Phase-in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latin typeface="Calibri"/>
                        </a:rPr>
                        <a:t>Phase-in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latin typeface="Calibri"/>
                        </a:rPr>
                        <a:t>Phase-in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latin typeface="Calibri"/>
                        </a:rPr>
                        <a:t>Phase-in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latin typeface="Calibri"/>
                        </a:rPr>
                        <a:t>Final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r>
              <a:tr h="287866">
                <a:tc>
                  <a:txBody>
                    <a:bodyPr/>
                    <a:lstStyle/>
                    <a:p>
                      <a:pPr algn="ctr" fontAlgn="b"/>
                      <a:r>
                        <a:rPr lang="en-US" sz="1000" b="1" i="0" u="none" strike="noStrike">
                          <a:solidFill>
                            <a:srgbClr val="000000"/>
                          </a:solidFill>
                          <a:latin typeface="Calibri"/>
                        </a:rPr>
                        <a:t>Content Area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latin typeface="Calibri"/>
                        </a:rPr>
                        <a:t>EOC Assessments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b"/>
                      <a:r>
                        <a:rPr lang="en-US" sz="1000" b="1" i="0" u="none" strike="noStrike" dirty="0">
                          <a:solidFill>
                            <a:srgbClr val="000000"/>
                          </a:solidFill>
                          <a:latin typeface="Calibri"/>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dirty="0">
                          <a:solidFill>
                            <a:srgbClr val="000000"/>
                          </a:solidFill>
                          <a:latin typeface="Calibri"/>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latin typeface="Calibri"/>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latin typeface="Calibri"/>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r>
              <a:tr h="287866">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Minimum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Level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Level 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Minimum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dirty="0">
                          <a:solidFill>
                            <a:srgbClr val="000000"/>
                          </a:solidFill>
                          <a:latin typeface="Calibri"/>
                        </a:rPr>
                        <a:t>Level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Level 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dirty="0">
                          <a:solidFill>
                            <a:srgbClr val="000000"/>
                          </a:solidFill>
                          <a:latin typeface="Calibri"/>
                        </a:rPr>
                        <a:t>Minimum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Level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Level 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Minimum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Level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Level 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Minimum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Level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Level 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ELA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English I Reading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1813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1887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2304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1887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2304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ELA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English II Reading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1806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dirty="0">
                          <a:solidFill>
                            <a:srgbClr val="000000"/>
                          </a:solidFill>
                          <a:latin typeface="Calibri"/>
                        </a:rPr>
                        <a:t>1880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dirty="0">
                          <a:solidFill>
                            <a:srgbClr val="000000"/>
                          </a:solidFill>
                          <a:latin typeface="Calibri"/>
                        </a:rPr>
                        <a:t>2328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1880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2328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ELA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English III Reading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1808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2135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2135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dirty="0">
                          <a:solidFill>
                            <a:srgbClr val="000000"/>
                          </a:solidFill>
                          <a:latin typeface="Calibri"/>
                        </a:rPr>
                        <a:t>1882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dirty="0">
                          <a:solidFill>
                            <a:srgbClr val="000000"/>
                          </a:solidFill>
                          <a:latin typeface="Calibri"/>
                        </a:rPr>
                        <a:t>2356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1882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2356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ELA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English I Writing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1798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1872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dirty="0">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dirty="0">
                          <a:solidFill>
                            <a:srgbClr val="000000"/>
                          </a:solidFill>
                          <a:latin typeface="Calibri"/>
                        </a:rPr>
                        <a:t>2476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1872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2476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ELA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English II Writing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1807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1880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dirty="0">
                          <a:solidFill>
                            <a:srgbClr val="000000"/>
                          </a:solidFill>
                          <a:latin typeface="Calibri"/>
                        </a:rPr>
                        <a:t>2408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1880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2408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2408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347138">
                <a:tc>
                  <a:txBody>
                    <a:bodyPr/>
                    <a:lstStyle/>
                    <a:p>
                      <a:pPr algn="ctr" fontAlgn="b"/>
                      <a:r>
                        <a:rPr lang="en-US" sz="1000" b="0" i="0" u="none" strike="noStrike">
                          <a:solidFill>
                            <a:srgbClr val="000000"/>
                          </a:solidFill>
                          <a:latin typeface="Calibri"/>
                        </a:rPr>
                        <a:t>ELA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English III Writing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1808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2155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1875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2155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1881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dirty="0">
                          <a:solidFill>
                            <a:srgbClr val="000000"/>
                          </a:solidFill>
                          <a:latin typeface="Calibri"/>
                        </a:rPr>
                        <a:t>1881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1929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dirty="0">
                          <a:solidFill>
                            <a:srgbClr val="000000"/>
                          </a:solidFill>
                          <a:latin typeface="Calibri"/>
                        </a:rPr>
                        <a:t>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Math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Algebra 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3371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dirty="0">
                          <a:solidFill>
                            <a:srgbClr val="000000"/>
                          </a:solidFill>
                          <a:latin typeface="Calibri"/>
                        </a:rPr>
                        <a:t>3626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Math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Algebra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3350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4080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4080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4411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dirty="0">
                          <a:solidFill>
                            <a:srgbClr val="000000"/>
                          </a:solidFill>
                          <a:latin typeface="Calibri"/>
                        </a:rPr>
                        <a:t>3604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4411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Math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Geometry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3362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3619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dirty="0">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4397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3619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dirty="0">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4397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Science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Biology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3367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4576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4576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Science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Chemistry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3348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3348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4607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dirty="0">
                          <a:solidFill>
                            <a:srgbClr val="000000"/>
                          </a:solidFill>
                          <a:latin typeface="Calibri"/>
                        </a:rPr>
                        <a:t>4607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dirty="0">
                          <a:solidFill>
                            <a:srgbClr val="000000"/>
                          </a:solidFill>
                          <a:latin typeface="Calibri"/>
                        </a:rPr>
                        <a:t>3846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Science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Physics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3346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4499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4499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dirty="0">
                          <a:solidFill>
                            <a:srgbClr val="000000"/>
                          </a:solidFill>
                          <a:latin typeface="Calibri"/>
                        </a:rPr>
                        <a:t>3848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Social Studies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World Geography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3383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4404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4404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dirty="0">
                          <a:solidFill>
                            <a:srgbClr val="000000"/>
                          </a:solidFill>
                          <a:latin typeface="Calibri"/>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Social Studies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World History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3326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3326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4634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4634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dirty="0">
                          <a:solidFill>
                            <a:srgbClr val="000000"/>
                          </a:solidFill>
                          <a:latin typeface="Calibri"/>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dirty="0">
                          <a:solidFill>
                            <a:srgbClr val="000000"/>
                          </a:solidFill>
                          <a:latin typeface="Calibri"/>
                        </a:rPr>
                        <a:t>4634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87866">
                <a:tc>
                  <a:txBody>
                    <a:bodyPr/>
                    <a:lstStyle/>
                    <a:p>
                      <a:pPr algn="ctr" fontAlgn="b"/>
                      <a:r>
                        <a:rPr lang="en-US" sz="1000" b="0" i="0" u="none" strike="noStrike">
                          <a:solidFill>
                            <a:srgbClr val="000000"/>
                          </a:solidFill>
                          <a:latin typeface="Calibri"/>
                        </a:rPr>
                        <a:t>Social Studies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U.S. History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Calibri"/>
                        </a:rPr>
                        <a:t>3372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000" b="0" i="0" u="none" strike="noStrike">
                          <a:solidFill>
                            <a:srgbClr val="000000"/>
                          </a:solidFill>
                          <a:latin typeface="Calibri"/>
                        </a:rPr>
                        <a:t>3624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4440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000" b="0" i="0" u="none" strike="noStrike">
                          <a:solidFill>
                            <a:srgbClr val="000000"/>
                          </a:solidFill>
                          <a:latin typeface="Calibri"/>
                        </a:rPr>
                        <a:t>3624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4440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000" b="0" i="0" u="none" strike="noStrike">
                          <a:solidFill>
                            <a:srgbClr val="000000"/>
                          </a:solidFill>
                          <a:latin typeface="Calibri"/>
                        </a:rPr>
                        <a:t>3869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a:solidFill>
                            <a:srgbClr val="000000"/>
                          </a:solidFill>
                          <a:latin typeface="Calibri"/>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000" b="0" i="0" u="none" strike="noStrike" dirty="0">
                          <a:solidFill>
                            <a:srgbClr val="000000"/>
                          </a:solidFill>
                          <a:latin typeface="Calibri"/>
                        </a:rPr>
                        <a:t>4440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3600" dirty="0" smtClean="0"/>
              <a:t>Just Passing Is Not Enough For Elementary and Junior High Students Either</a:t>
            </a:r>
            <a:endParaRPr lang="en-US" sz="3600" dirty="0"/>
          </a:p>
        </p:txBody>
      </p:sp>
      <p:pic>
        <p:nvPicPr>
          <p:cNvPr id="4" name="Picture 3"/>
          <p:cNvPicPr>
            <a:picLocks noChangeAspect="1" noChangeArrowheads="1"/>
          </p:cNvPicPr>
          <p:nvPr/>
        </p:nvPicPr>
        <p:blipFill>
          <a:blip r:embed="rId2" cstate="print"/>
          <a:srcRect/>
          <a:stretch>
            <a:fillRect/>
          </a:stretch>
        </p:blipFill>
        <p:spPr bwMode="auto">
          <a:xfrm>
            <a:off x="990600" y="3124200"/>
            <a:ext cx="7129322" cy="3048000"/>
          </a:xfrm>
          <a:prstGeom prst="rect">
            <a:avLst/>
          </a:prstGeom>
          <a:noFill/>
        </p:spPr>
      </p:pic>
      <p:pic>
        <p:nvPicPr>
          <p:cNvPr id="5" name="Content Placeholder 4"/>
          <p:cNvPicPr>
            <a:picLocks noGrp="1" noChangeAspect="1" noChangeArrowheads="1"/>
          </p:cNvPicPr>
          <p:nvPr>
            <p:ph idx="1"/>
          </p:nvPr>
        </p:nvPicPr>
        <p:blipFill>
          <a:blip r:embed="rId3" cstate="print"/>
          <a:srcRect/>
          <a:stretch>
            <a:fillRect/>
          </a:stretch>
        </p:blipFill>
        <p:spPr bwMode="auto">
          <a:xfrm>
            <a:off x="685800" y="1905000"/>
            <a:ext cx="7827583" cy="914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Level III in 2014</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28600" y="1676400"/>
            <a:ext cx="8455696" cy="4419600"/>
          </a:xfrm>
          <a:prstGeom prst="rect">
            <a:avLst/>
          </a:prstGeom>
          <a:noFill/>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1531</TotalTime>
  <Words>1303</Words>
  <Application>Microsoft Office PowerPoint</Application>
  <PresentationFormat>On-screen Show (4:3)</PresentationFormat>
  <Paragraphs>591</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Technic</vt:lpstr>
      <vt:lpstr>Critical Issues in Administration</vt:lpstr>
      <vt:lpstr>“Like” Our Wall</vt:lpstr>
      <vt:lpstr>https://blogs.esc17.net/users/tduncan/ </vt:lpstr>
      <vt:lpstr>Use  #ESC17 on Twitter</vt:lpstr>
      <vt:lpstr>EOC Cut Scores</vt:lpstr>
      <vt:lpstr>STAAR Passing Standards</vt:lpstr>
      <vt:lpstr>Level I and Level III Phase In</vt:lpstr>
      <vt:lpstr>Just Passing Is Not Enough For Elementary and Junior High Students Either</vt:lpstr>
      <vt:lpstr>Full Level III in 2014</vt:lpstr>
      <vt:lpstr>Slide 10</vt:lpstr>
      <vt:lpstr>Slide 11</vt:lpstr>
      <vt:lpstr>Slide 12</vt:lpstr>
      <vt:lpstr>Slide 13</vt:lpstr>
      <vt:lpstr>3-8 Scores</vt:lpstr>
      <vt:lpstr>Lubbock ISD District Assessment and STAAR Correlations</vt:lpstr>
      <vt:lpstr>District Assessments</vt:lpstr>
      <vt:lpstr>Goals</vt:lpstr>
      <vt:lpstr>Assessment Creation Process</vt:lpstr>
      <vt:lpstr>Teacher Sentiment During the School Year</vt:lpstr>
      <vt:lpstr>The Results</vt:lpstr>
      <vt:lpstr>5th Grade Science</vt:lpstr>
      <vt:lpstr>5th Grade Science</vt:lpstr>
      <vt:lpstr>8th Grade Science</vt:lpstr>
      <vt:lpstr>8th Grade Science</vt:lpstr>
      <vt:lpstr>5th Grade Math</vt:lpstr>
      <vt:lpstr>5th Grade Math</vt:lpstr>
      <vt:lpstr>8th Grade Math</vt:lpstr>
      <vt:lpstr>8th Grade Math</vt:lpstr>
      <vt:lpstr>Teacher Comments</vt:lpstr>
      <vt:lpstr>Cultural Change</vt:lpstr>
      <vt:lpstr>Casual Approach To Schooling Will Get You Killed</vt:lpstr>
      <vt:lpstr>Data HOT Spots</vt:lpstr>
      <vt:lpstr>SE’s Released In Excel</vt:lpstr>
      <vt:lpstr>Slide 34</vt:lpstr>
      <vt:lpstr>Slide 35</vt:lpstr>
      <vt:lpstr>Slide 36</vt:lpstr>
      <vt:lpstr>Slide 37</vt:lpstr>
      <vt:lpstr>Slide 38</vt:lpstr>
      <vt:lpstr>Panel Discussion</vt:lpstr>
      <vt:lpstr>Accountability 2013 and Beyond</vt:lpstr>
      <vt:lpstr>Slide 41</vt:lpstr>
      <vt:lpstr>Slide 42</vt:lpstr>
      <vt:lpstr>Slide 43</vt:lpstr>
      <vt:lpstr>Slide 44</vt:lpstr>
      <vt:lpstr>Slide 45</vt:lpstr>
      <vt:lpstr>Slide 46</vt:lpstr>
      <vt:lpstr>Growth Models</vt:lpstr>
      <vt:lpstr>Growth Models</vt:lpstr>
      <vt:lpstr>http://escite2.esc17.net/default.aspx?name=wmsworkshop&amp;w=12033 </vt:lpstr>
    </vt:vector>
  </TitlesOfParts>
  <Company>Region 17 ESC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Issues in Administration</dc:title>
  <dc:creator>Duncan, Ty</dc:creator>
  <cp:lastModifiedBy>Duncan, Ty</cp:lastModifiedBy>
  <cp:revision>33</cp:revision>
  <dcterms:created xsi:type="dcterms:W3CDTF">2012-06-06T20:00:46Z</dcterms:created>
  <dcterms:modified xsi:type="dcterms:W3CDTF">2012-06-11T04:38:59Z</dcterms:modified>
</cp:coreProperties>
</file>